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E8377-3CD0-447F-A65F-BAEE360B072F}" v="31" dt="2021-12-16T14:15:44.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6"/>
  </p:normalViewPr>
  <p:slideViewPr>
    <p:cSldViewPr snapToGrid="0">
      <p:cViewPr varScale="1">
        <p:scale>
          <a:sx n="117" d="100"/>
          <a:sy n="117" d="100"/>
        </p:scale>
        <p:origin x="2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0C92D-1BD6-44A0-BDF0-63F4D728D608}" type="datetimeFigureOut">
              <a:rPr lang="ru-RU" smtClean="0"/>
              <a:t>20.12.2021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C038C-9F2F-4E65-AEF6-867C002ABD01}" type="slidenum">
              <a:rPr lang="ru-RU" smtClean="0"/>
              <a:t>‹#›</a:t>
            </a:fld>
            <a:endParaRPr lang="ru-RU"/>
          </a:p>
        </p:txBody>
      </p:sp>
    </p:spTree>
    <p:extLst>
      <p:ext uri="{BB962C8B-B14F-4D97-AF65-F5344CB8AC3E}">
        <p14:creationId xmlns:p14="http://schemas.microsoft.com/office/powerpoint/2010/main" val="2442873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a:t>
            </a:fld>
            <a:endParaRPr lang="ru-RU"/>
          </a:p>
        </p:txBody>
      </p:sp>
    </p:spTree>
    <p:extLst>
      <p:ext uri="{BB962C8B-B14F-4D97-AF65-F5344CB8AC3E}">
        <p14:creationId xmlns:p14="http://schemas.microsoft.com/office/powerpoint/2010/main" val="239512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4</a:t>
            </a:fld>
            <a:endParaRPr lang="ru-RU"/>
          </a:p>
        </p:txBody>
      </p:sp>
    </p:spTree>
    <p:extLst>
      <p:ext uri="{BB962C8B-B14F-4D97-AF65-F5344CB8AC3E}">
        <p14:creationId xmlns:p14="http://schemas.microsoft.com/office/powerpoint/2010/main" val="331543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5</a:t>
            </a:fld>
            <a:endParaRPr lang="ru-RU"/>
          </a:p>
        </p:txBody>
      </p:sp>
    </p:spTree>
    <p:extLst>
      <p:ext uri="{BB962C8B-B14F-4D97-AF65-F5344CB8AC3E}">
        <p14:creationId xmlns:p14="http://schemas.microsoft.com/office/powerpoint/2010/main" val="391195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6</a:t>
            </a:fld>
            <a:endParaRPr lang="ru-RU"/>
          </a:p>
        </p:txBody>
      </p:sp>
    </p:spTree>
    <p:extLst>
      <p:ext uri="{BB962C8B-B14F-4D97-AF65-F5344CB8AC3E}">
        <p14:creationId xmlns:p14="http://schemas.microsoft.com/office/powerpoint/2010/main" val="4226288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7</a:t>
            </a:fld>
            <a:endParaRPr lang="ru-RU"/>
          </a:p>
        </p:txBody>
      </p:sp>
    </p:spTree>
    <p:extLst>
      <p:ext uri="{BB962C8B-B14F-4D97-AF65-F5344CB8AC3E}">
        <p14:creationId xmlns:p14="http://schemas.microsoft.com/office/powerpoint/2010/main" val="185358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8</a:t>
            </a:fld>
            <a:endParaRPr lang="ru-RU"/>
          </a:p>
        </p:txBody>
      </p:sp>
    </p:spTree>
    <p:extLst>
      <p:ext uri="{BB962C8B-B14F-4D97-AF65-F5344CB8AC3E}">
        <p14:creationId xmlns:p14="http://schemas.microsoft.com/office/powerpoint/2010/main" val="2155395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9</a:t>
            </a:fld>
            <a:endParaRPr lang="ru-RU"/>
          </a:p>
        </p:txBody>
      </p:sp>
    </p:spTree>
    <p:extLst>
      <p:ext uri="{BB962C8B-B14F-4D97-AF65-F5344CB8AC3E}">
        <p14:creationId xmlns:p14="http://schemas.microsoft.com/office/powerpoint/2010/main" val="85939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10</a:t>
            </a:fld>
            <a:endParaRPr lang="ru-RU"/>
          </a:p>
        </p:txBody>
      </p:sp>
    </p:spTree>
    <p:extLst>
      <p:ext uri="{BB962C8B-B14F-4D97-AF65-F5344CB8AC3E}">
        <p14:creationId xmlns:p14="http://schemas.microsoft.com/office/powerpoint/2010/main" val="4097140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11</a:t>
            </a:fld>
            <a:endParaRPr lang="ru-RU"/>
          </a:p>
        </p:txBody>
      </p:sp>
    </p:spTree>
    <p:extLst>
      <p:ext uri="{BB962C8B-B14F-4D97-AF65-F5344CB8AC3E}">
        <p14:creationId xmlns:p14="http://schemas.microsoft.com/office/powerpoint/2010/main" val="352936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12</a:t>
            </a:fld>
            <a:endParaRPr lang="ru-RU"/>
          </a:p>
        </p:txBody>
      </p:sp>
    </p:spTree>
    <p:extLst>
      <p:ext uri="{BB962C8B-B14F-4D97-AF65-F5344CB8AC3E}">
        <p14:creationId xmlns:p14="http://schemas.microsoft.com/office/powerpoint/2010/main" val="459740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13</a:t>
            </a:fld>
            <a:endParaRPr lang="ru-RU"/>
          </a:p>
        </p:txBody>
      </p:sp>
    </p:spTree>
    <p:extLst>
      <p:ext uri="{BB962C8B-B14F-4D97-AF65-F5344CB8AC3E}">
        <p14:creationId xmlns:p14="http://schemas.microsoft.com/office/powerpoint/2010/main" val="3958620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14</a:t>
            </a:fld>
            <a:endParaRPr lang="ru-RU"/>
          </a:p>
        </p:txBody>
      </p:sp>
    </p:spTree>
    <p:extLst>
      <p:ext uri="{BB962C8B-B14F-4D97-AF65-F5344CB8AC3E}">
        <p14:creationId xmlns:p14="http://schemas.microsoft.com/office/powerpoint/2010/main" val="3252864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15</a:t>
            </a:fld>
            <a:endParaRPr lang="ru-RU"/>
          </a:p>
        </p:txBody>
      </p:sp>
    </p:spTree>
    <p:extLst>
      <p:ext uri="{BB962C8B-B14F-4D97-AF65-F5344CB8AC3E}">
        <p14:creationId xmlns:p14="http://schemas.microsoft.com/office/powerpoint/2010/main" val="3289923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16</a:t>
            </a:fld>
            <a:endParaRPr lang="ru-RU"/>
          </a:p>
        </p:txBody>
      </p:sp>
    </p:spTree>
    <p:extLst>
      <p:ext uri="{BB962C8B-B14F-4D97-AF65-F5344CB8AC3E}">
        <p14:creationId xmlns:p14="http://schemas.microsoft.com/office/powerpoint/2010/main" val="1661369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9E2C038C-9F2F-4E65-AEF6-867C002ABD01}" type="slidenum">
              <a:rPr lang="ru-RU" smtClean="0"/>
              <a:t>17</a:t>
            </a:fld>
            <a:endParaRPr lang="ru-RU"/>
          </a:p>
        </p:txBody>
      </p:sp>
    </p:spTree>
    <p:extLst>
      <p:ext uri="{BB962C8B-B14F-4D97-AF65-F5344CB8AC3E}">
        <p14:creationId xmlns:p14="http://schemas.microsoft.com/office/powerpoint/2010/main" val="50518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3948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231318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4894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78417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237071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767172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741543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3519505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0112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940931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611406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44028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2236710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88077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862619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608174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518513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2000">
              <a:schemeClr val="tx1"/>
            </a:gs>
            <a:gs pos="100000">
              <a:schemeClr val="bg2">
                <a:lumMod val="20000"/>
                <a:lumOff val="8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C1E1FAD-7351-4908-963A-08EA8E4AB7A0}" type="datetimeFigureOut">
              <a:rPr lang="en-US" smtClean="0"/>
              <a:pPr/>
              <a:t>12/20/2021</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CF2D47E-0AF1-4C27-801F-64E3E5BF7F72}" type="slidenum">
              <a:rPr lang="en-US" smtClean="0"/>
              <a:t>‹#›</a:t>
            </a:fld>
            <a:endParaRPr lang="en-US" dirty="0"/>
          </a:p>
        </p:txBody>
      </p:sp>
    </p:spTree>
    <p:extLst>
      <p:ext uri="{BB962C8B-B14F-4D97-AF65-F5344CB8AC3E}">
        <p14:creationId xmlns:p14="http://schemas.microsoft.com/office/powerpoint/2010/main" val="126392666"/>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ED2D7C63-562A-41C7-892E-0C73F5D59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8DCA981-C11E-466A-A24E-BB661A80045E}"/>
              </a:ext>
            </a:extLst>
          </p:cNvPr>
          <p:cNvSpPr>
            <a:spLocks noGrp="1"/>
          </p:cNvSpPr>
          <p:nvPr>
            <p:ph type="ctrTitle"/>
          </p:nvPr>
        </p:nvSpPr>
        <p:spPr>
          <a:xfrm>
            <a:off x="4770526" y="745172"/>
            <a:ext cx="6159273" cy="4831081"/>
          </a:xfrm>
        </p:spPr>
        <p:txBody>
          <a:bodyPr anchor="ctr">
            <a:normAutofit/>
          </a:bodyPr>
          <a:lstStyle/>
          <a:p>
            <a:r>
              <a:rPr lang="ru-RU" sz="2000" dirty="0">
                <a:latin typeface="Times New Roman" panose="02020603050405020304" pitchFamily="18" charset="0"/>
                <a:cs typeface="Times New Roman" panose="02020603050405020304" pitchFamily="18" charset="0"/>
              </a:rPr>
              <a:t>Основные нормативные и локальные правовые акты в развитие Указа президента Республики </a:t>
            </a:r>
            <a:r>
              <a:rPr lang="ru-RU" sz="2000" dirty="0" err="1">
                <a:latin typeface="Times New Roman" panose="02020603050405020304" pitchFamily="18" charset="0"/>
                <a:cs typeface="Times New Roman" panose="02020603050405020304" pitchFamily="18" charset="0"/>
              </a:rPr>
              <a:t>беларусь</a:t>
            </a:r>
            <a:r>
              <a:rPr lang="ru-RU" sz="2000" dirty="0">
                <a:latin typeface="Times New Roman" panose="02020603050405020304" pitchFamily="18" charset="0"/>
                <a:cs typeface="Times New Roman" panose="02020603050405020304" pitchFamily="18" charset="0"/>
              </a:rPr>
              <a:t>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от 11.06.2021 №215</a:t>
            </a:r>
          </a:p>
        </p:txBody>
      </p:sp>
      <p:pic>
        <p:nvPicPr>
          <p:cNvPr id="4" name="Picture 3" descr="Осенние красные листья на бирюзово-голубом фоне">
            <a:extLst>
              <a:ext uri="{FF2B5EF4-FFF2-40B4-BE49-F238E27FC236}">
                <a16:creationId xmlns:a16="http://schemas.microsoft.com/office/drawing/2014/main" id="{0439FB43-8CD6-4946-ADCE-12037E29B634}"/>
              </a:ext>
            </a:extLst>
          </p:cNvPr>
          <p:cNvPicPr>
            <a:picLocks noChangeAspect="1"/>
          </p:cNvPicPr>
          <p:nvPr/>
        </p:nvPicPr>
        <p:blipFill rotWithShape="1">
          <a:blip r:embed="rId3"/>
          <a:srcRect l="45334" r="12889" b="-1"/>
          <a:stretch/>
        </p:blipFill>
        <p:spPr>
          <a:xfrm>
            <a:off x="20" y="10"/>
            <a:ext cx="4200729" cy="6857990"/>
          </a:xfrm>
          <a:prstGeom prst="rect">
            <a:avLst/>
          </a:prstGeom>
          <a:effectLst>
            <a:innerShdw blurRad="57150" dist="38100" dir="14460000">
              <a:prstClr val="black">
                <a:alpha val="70000"/>
              </a:prstClr>
            </a:innerShdw>
          </a:effectLst>
        </p:spPr>
      </p:pic>
      <p:grpSp>
        <p:nvGrpSpPr>
          <p:cNvPr id="24" name="Group 10">
            <a:extLst>
              <a:ext uri="{FF2B5EF4-FFF2-40B4-BE49-F238E27FC236}">
                <a16:creationId xmlns:a16="http://schemas.microsoft.com/office/drawing/2014/main" id="{6DF25E23-BE15-4E36-A700-59F0CE8C54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5" name="Straight Connector 11">
              <a:extLst>
                <a:ext uri="{FF2B5EF4-FFF2-40B4-BE49-F238E27FC236}">
                  <a16:creationId xmlns:a16="http://schemas.microsoft.com/office/drawing/2014/main" id="{2CE9353A-F333-4305-BED0-D126D75F5D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12">
              <a:extLst>
                <a:ext uri="{FF2B5EF4-FFF2-40B4-BE49-F238E27FC236}">
                  <a16:creationId xmlns:a16="http://schemas.microsoft.com/office/drawing/2014/main" id="{95D1D327-6D34-4AB1-BBCB-FFD18B927B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13">
              <a:extLst>
                <a:ext uri="{FF2B5EF4-FFF2-40B4-BE49-F238E27FC236}">
                  <a16:creationId xmlns:a16="http://schemas.microsoft.com/office/drawing/2014/main" id="{C3D4CCB5-F27F-4868-B1D4-55D8654F07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5F00F96-8833-4C32-AD31-05286BC800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22EE3D4-FE2C-4B01-BC8C-3CE2C6CC11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8" name="Рисунок 27">
            <a:extLst>
              <a:ext uri="{FF2B5EF4-FFF2-40B4-BE49-F238E27FC236}">
                <a16:creationId xmlns:a16="http://schemas.microsoft.com/office/drawing/2014/main" id="{44F38B75-F4A4-4661-AB92-8272F3C22126}"/>
              </a:ext>
            </a:extLst>
          </p:cNvPr>
          <p:cNvPicPr>
            <a:picLocks noChangeAspect="1"/>
          </p:cNvPicPr>
          <p:nvPr/>
        </p:nvPicPr>
        <p:blipFill>
          <a:blip r:embed="rId4"/>
          <a:stretch>
            <a:fillRect/>
          </a:stretch>
        </p:blipFill>
        <p:spPr>
          <a:xfrm>
            <a:off x="10971339" y="5014762"/>
            <a:ext cx="1220661" cy="1843238"/>
          </a:xfrm>
          <a:prstGeom prst="rect">
            <a:avLst/>
          </a:prstGeom>
        </p:spPr>
      </p:pic>
      <p:sp>
        <p:nvSpPr>
          <p:cNvPr id="5" name="Блок-схема: альтернативный процесс 4">
            <a:extLst>
              <a:ext uri="{FF2B5EF4-FFF2-40B4-BE49-F238E27FC236}">
                <a16:creationId xmlns:a16="http://schemas.microsoft.com/office/drawing/2014/main" id="{89C90797-95AF-4B8B-B06A-B4921531970B}"/>
              </a:ext>
            </a:extLst>
          </p:cNvPr>
          <p:cNvSpPr/>
          <p:nvPr/>
        </p:nvSpPr>
        <p:spPr>
          <a:xfrm>
            <a:off x="5138940" y="612224"/>
            <a:ext cx="5737277" cy="2900515"/>
          </a:xfrm>
          <a:prstGeom prst="flowChartAlternate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bg2">
                    <a:lumMod val="50000"/>
                  </a:schemeClr>
                </a:solidFill>
                <a:latin typeface="Times New Roman" panose="02020603050405020304" pitchFamily="18" charset="0"/>
                <a:cs typeface="Times New Roman" panose="02020603050405020304" pitchFamily="18" charset="0"/>
              </a:rPr>
              <a:t>Основные нормативные правовые и локальные правовые акты в развитие Указа Президента Республики Беларусь от 11.06.2021 №215 </a:t>
            </a:r>
          </a:p>
          <a:p>
            <a:pPr algn="ctr"/>
            <a:r>
              <a:rPr lang="ru-RU" dirty="0">
                <a:solidFill>
                  <a:schemeClr val="bg2">
                    <a:lumMod val="50000"/>
                  </a:schemeClr>
                </a:solidFill>
                <a:latin typeface="Times New Roman" panose="02020603050405020304" pitchFamily="18" charset="0"/>
                <a:cs typeface="Times New Roman" panose="02020603050405020304" pitchFamily="18" charset="0"/>
              </a:rPr>
              <a:t>«Об изменении указов Президента Республики Беларусь»</a:t>
            </a:r>
            <a:endParaRPr lang="en-US" dirty="0">
              <a:solidFill>
                <a:schemeClr val="bg2">
                  <a:lumMod val="50000"/>
                </a:schemeClr>
              </a:solidFill>
              <a:latin typeface="Times New Roman" panose="02020603050405020304" pitchFamily="18" charset="0"/>
              <a:cs typeface="Times New Roman" panose="02020603050405020304" pitchFamily="18" charset="0"/>
            </a:endParaRPr>
          </a:p>
          <a:p>
            <a:pPr algn="ctr"/>
            <a:endParaRPr lang="en-US" dirty="0">
              <a:solidFill>
                <a:schemeClr val="bg2">
                  <a:lumMod val="50000"/>
                </a:schemeClr>
              </a:solidFill>
              <a:latin typeface="Times New Roman" panose="02020603050405020304" pitchFamily="18" charset="0"/>
              <a:cs typeface="Times New Roman" panose="02020603050405020304" pitchFamily="18" charset="0"/>
            </a:endParaRPr>
          </a:p>
          <a:p>
            <a:pPr algn="ctr"/>
            <a:r>
              <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6</a:t>
            </a:r>
            <a:r>
              <a:rPr lang="zh-CN" altLang="en-US"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11</a:t>
            </a:r>
            <a:r>
              <a:rPr lang="zh-CN" altLang="en-US"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日“关于对若干白俄罗斯共和国总统令进行修改”的第</a:t>
            </a:r>
            <a:r>
              <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215</a:t>
            </a:r>
            <a:r>
              <a:rPr lang="zh-CN" altLang="en-US"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号白俄罗斯共和国总统令</a:t>
            </a:r>
            <a:endPar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endParaRPr>
          </a:p>
          <a:p>
            <a:pPr algn="ctr"/>
            <a:endParaRPr lang="en-US" altLang="zh-CN"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endParaRPr>
          </a:p>
          <a:p>
            <a:pPr algn="ctr"/>
            <a:r>
              <a:rPr lang="zh-CN" altLang="en-US"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主要配套规范性法律文件和内部规章制度</a:t>
            </a:r>
            <a:endParaRPr lang="ru-RU"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3184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84766E-20D2-4C48-8069-ECBCC38D210F}"/>
              </a:ext>
            </a:extLst>
          </p:cNvPr>
          <p:cNvSpPr>
            <a:spLocks noGrp="1"/>
          </p:cNvSpPr>
          <p:nvPr>
            <p:ph type="title"/>
          </p:nvPr>
        </p:nvSpPr>
        <p:spPr>
          <a:xfrm>
            <a:off x="653143" y="293914"/>
            <a:ext cx="10677071" cy="395151"/>
          </a:xfrm>
          <a:solidFill>
            <a:schemeClr val="bg2">
              <a:lumMod val="20000"/>
              <a:lumOff val="80000"/>
            </a:schemeClr>
          </a:solidFill>
        </p:spPr>
        <p:txBody>
          <a:bodyPr anchor="t">
            <a:normAutofit fontScale="90000"/>
          </a:bodyPr>
          <a:lstStyle/>
          <a:p>
            <a:pPr algn="ctr"/>
            <a:r>
              <a:rPr lang="ru-RU" sz="1200" b="1" dirty="0" err="1">
                <a:solidFill>
                  <a:schemeClr val="bg2">
                    <a:lumMod val="50000"/>
                  </a:schemeClr>
                </a:solidFill>
                <a:latin typeface="Times New Roman" panose="02020603050405020304" pitchFamily="18" charset="0"/>
                <a:cs typeface="Times New Roman" panose="02020603050405020304" pitchFamily="18" charset="0"/>
              </a:rPr>
              <a:t>сОДЕРЖАНИЕ</a:t>
            </a:r>
            <a:r>
              <a:rPr lang="ru-RU" sz="1200" b="1" dirty="0">
                <a:solidFill>
                  <a:schemeClr val="bg2">
                    <a:lumMod val="50000"/>
                  </a:schemeClr>
                </a:solidFill>
                <a:latin typeface="Times New Roman" panose="02020603050405020304" pitchFamily="18" charset="0"/>
                <a:cs typeface="Times New Roman" panose="02020603050405020304" pitchFamily="18" charset="0"/>
              </a:rPr>
              <a:t>:</a:t>
            </a:r>
            <a:br>
              <a:rPr lang="en-US" sz="1200" b="1" dirty="0">
                <a:solidFill>
                  <a:schemeClr val="bg2">
                    <a:lumMod val="50000"/>
                  </a:schemeClr>
                </a:solidFill>
                <a:latin typeface="Times New Roman" panose="02020603050405020304" pitchFamily="18" charset="0"/>
                <a:cs typeface="Times New Roman" panose="02020603050405020304" pitchFamily="18" charset="0"/>
              </a:rPr>
            </a:b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目录</a:t>
            </a:r>
            <a:endParaRPr lang="ru-RU" sz="1200" b="1"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4" name="Прямоугольник: скругленные углы 3">
            <a:extLst>
              <a:ext uri="{FF2B5EF4-FFF2-40B4-BE49-F238E27FC236}">
                <a16:creationId xmlns:a16="http://schemas.microsoft.com/office/drawing/2014/main" id="{1FD83AC7-E398-473E-A9B4-2E88665AF732}"/>
              </a:ext>
            </a:extLst>
          </p:cNvPr>
          <p:cNvSpPr/>
          <p:nvPr/>
        </p:nvSpPr>
        <p:spPr>
          <a:xfrm>
            <a:off x="653143" y="824594"/>
            <a:ext cx="5082722" cy="573949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u="sng" dirty="0">
                <a:solidFill>
                  <a:schemeClr val="tx1"/>
                </a:solidFill>
                <a:latin typeface="Times New Roman" panose="02020603050405020304" pitchFamily="18" charset="0"/>
                <a:cs typeface="Times New Roman" panose="02020603050405020304" pitchFamily="18" charset="0"/>
              </a:rPr>
              <a:t>Слайды 3-5</a:t>
            </a:r>
          </a:p>
          <a:p>
            <a:pPr marL="285750" indent="-285750" algn="just">
              <a:buFont typeface="Wingdings" panose="05000000000000000000" pitchFamily="2" charset="2"/>
              <a:buChar char="v"/>
            </a:pPr>
            <a:r>
              <a:rPr lang="ru-RU" sz="1000" b="1" dirty="0">
                <a:solidFill>
                  <a:schemeClr val="tx1"/>
                </a:solidFill>
                <a:latin typeface="Times New Roman" panose="02020603050405020304" pitchFamily="18" charset="0"/>
                <a:cs typeface="Times New Roman" panose="02020603050405020304" pitchFamily="18" charset="0"/>
              </a:rPr>
              <a:t>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Республики Беларусь от 17.09.2021 №537</a:t>
            </a:r>
          </a:p>
          <a:p>
            <a:pPr marL="285750" indent="-285750" algn="just">
              <a:buFont typeface="Wingdings" panose="05000000000000000000" pitchFamily="2" charset="2"/>
              <a:buChar char="v"/>
            </a:pP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b="1" u="sng" dirty="0">
                <a:solidFill>
                  <a:schemeClr val="tx1"/>
                </a:solidFill>
                <a:latin typeface="Times New Roman" panose="02020603050405020304" pitchFamily="18" charset="0"/>
                <a:cs typeface="Times New Roman" panose="02020603050405020304" pitchFamily="18" charset="0"/>
              </a:rPr>
              <a:t>Слайд 6</a:t>
            </a:r>
          </a:p>
          <a:p>
            <a:pPr marL="285750" indent="-285750" algn="just">
              <a:buFont typeface="Wingdings" panose="05000000000000000000" pitchFamily="2" charset="2"/>
              <a:buChar char="v"/>
            </a:pPr>
            <a:r>
              <a:rPr lang="ru-RU" sz="1000" b="1" dirty="0">
                <a:solidFill>
                  <a:schemeClr val="tx1"/>
                </a:solidFill>
                <a:latin typeface="Times New Roman" panose="02020603050405020304" pitchFamily="18" charset="0"/>
                <a:cs typeface="Times New Roman" panose="02020603050405020304" pitchFamily="18" charset="0"/>
              </a:rPr>
              <a:t>Изменения в Порядке получения освобождения от таможенных пошлин и ввозного НДС в отношении товаров, используемых для объектов индустриального парка, утв. постановлением Совета Министров Республики Беларусь от 31.01.2018 №87, внесенные постановлением Совета Министров Республики Беларусь от 17.09.2021 №537</a:t>
            </a:r>
          </a:p>
          <a:p>
            <a:pPr marL="285750" indent="-285750" algn="just">
              <a:buFont typeface="Wingdings" panose="05000000000000000000" pitchFamily="2" charset="2"/>
              <a:buChar char="v"/>
            </a:pP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b="1" u="sng" dirty="0">
                <a:solidFill>
                  <a:schemeClr val="tx1"/>
                </a:solidFill>
                <a:latin typeface="Times New Roman" panose="02020603050405020304" pitchFamily="18" charset="0"/>
                <a:cs typeface="Times New Roman" panose="02020603050405020304" pitchFamily="18" charset="0"/>
              </a:rPr>
              <a:t>Слайды 7</a:t>
            </a:r>
            <a:r>
              <a:rPr lang="en-US" sz="1000" b="1" u="sng" dirty="0">
                <a:solidFill>
                  <a:schemeClr val="tx1"/>
                </a:solidFill>
                <a:latin typeface="Times New Roman" panose="02020603050405020304" pitchFamily="18" charset="0"/>
                <a:cs typeface="Times New Roman" panose="02020603050405020304" pitchFamily="18" charset="0"/>
              </a:rPr>
              <a:t>-1</a:t>
            </a:r>
            <a:r>
              <a:rPr lang="ru-RU" sz="1000" b="1" u="sng" dirty="0">
                <a:solidFill>
                  <a:schemeClr val="tx1"/>
                </a:solidFill>
                <a:latin typeface="Times New Roman" panose="02020603050405020304" pitchFamily="18" charset="0"/>
                <a:cs typeface="Times New Roman" panose="02020603050405020304" pitchFamily="18" charset="0"/>
              </a:rPr>
              <a:t>0</a:t>
            </a:r>
          </a:p>
          <a:p>
            <a:pPr marL="285750" indent="-285750" algn="just">
              <a:buFont typeface="Wingdings" panose="05000000000000000000" pitchFamily="2" charset="2"/>
              <a:buChar char="v"/>
            </a:pPr>
            <a:r>
              <a:rPr lang="ru-RU" sz="1000" b="1" dirty="0">
                <a:solidFill>
                  <a:schemeClr val="tx1"/>
                </a:solidFill>
                <a:latin typeface="Times New Roman" panose="02020603050405020304" pitchFamily="18" charset="0"/>
                <a:cs typeface="Times New Roman" panose="02020603050405020304" pitchFamily="18" charset="0"/>
              </a:rPr>
              <a:t>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a:t>
            </a:r>
          </a:p>
          <a:p>
            <a:pPr marL="285750" indent="-285750" algn="just">
              <a:buFont typeface="Wingdings" panose="05000000000000000000" pitchFamily="2" charset="2"/>
              <a:buChar char="v"/>
            </a:pP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b="1" u="sng" dirty="0">
                <a:solidFill>
                  <a:schemeClr val="tx1"/>
                </a:solidFill>
                <a:latin typeface="Times New Roman" panose="02020603050405020304" pitchFamily="18" charset="0"/>
                <a:cs typeface="Times New Roman" panose="02020603050405020304" pitchFamily="18" charset="0"/>
              </a:rPr>
              <a:t>Слайды 11, 12</a:t>
            </a:r>
          </a:p>
          <a:p>
            <a:pPr marL="285750" indent="-285750" algn="just">
              <a:buFont typeface="Wingdings" panose="05000000000000000000" pitchFamily="2" charset="2"/>
              <a:buChar char="v"/>
            </a:pPr>
            <a:r>
              <a:rPr lang="ru-RU" sz="1000" b="1" dirty="0">
                <a:solidFill>
                  <a:schemeClr val="tx1"/>
                </a:solidFill>
                <a:latin typeface="Times New Roman" panose="02020603050405020304" pitchFamily="18" charset="0"/>
                <a:cs typeface="Times New Roman" panose="02020603050405020304" pitchFamily="18" charset="0"/>
              </a:rPr>
              <a:t>Инструкция о порядке допуска к медицинскому применению на территории Китайско-Белорусского индустриального парка «Великий камень» незарегистрированных лекарственных препаратов и медицинских изделий, утв. приказом администрации парка от 10.09.2021 №101</a:t>
            </a:r>
          </a:p>
          <a:p>
            <a:pPr marL="285750" indent="-285750" algn="just">
              <a:buFont typeface="Wingdings" panose="05000000000000000000" pitchFamily="2" charset="2"/>
              <a:buChar char="v"/>
            </a:pP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b="1" u="sng" dirty="0">
                <a:solidFill>
                  <a:schemeClr val="tx1"/>
                </a:solidFill>
                <a:latin typeface="Times New Roman" panose="02020603050405020304" pitchFamily="18" charset="0"/>
                <a:cs typeface="Times New Roman" panose="02020603050405020304" pitchFamily="18" charset="0"/>
              </a:rPr>
              <a:t>Слайд 13</a:t>
            </a:r>
          </a:p>
          <a:p>
            <a:pPr marL="285750" indent="-285750" algn="just">
              <a:buFont typeface="Wingdings" panose="05000000000000000000" pitchFamily="2" charset="2"/>
              <a:buChar char="v"/>
            </a:pPr>
            <a:r>
              <a:rPr lang="ru-RU" sz="1000" b="1" dirty="0">
                <a:solidFill>
                  <a:schemeClr val="tx1"/>
                </a:solidFill>
                <a:latin typeface="Times New Roman" panose="02020603050405020304" pitchFamily="18" charset="0"/>
                <a:cs typeface="Times New Roman" panose="02020603050405020304" pitchFamily="18" charset="0"/>
              </a:rPr>
              <a:t>Инструкция о порядке принятии резидентами Китайско-Белорусского индустриального парка «Великий камень» решения о</a:t>
            </a:r>
            <a:br>
              <a:rPr lang="ru-RU" sz="1000" b="1" dirty="0">
                <a:solidFill>
                  <a:schemeClr val="tx1"/>
                </a:solidFill>
                <a:latin typeface="Times New Roman" panose="02020603050405020304" pitchFamily="18" charset="0"/>
                <a:cs typeface="Times New Roman" panose="02020603050405020304" pitchFamily="18" charset="0"/>
              </a:rPr>
            </a:br>
            <a:r>
              <a:rPr lang="ru-RU" sz="1000" b="1" dirty="0">
                <a:solidFill>
                  <a:schemeClr val="tx1"/>
                </a:solidFill>
                <a:latin typeface="Times New Roman" panose="02020603050405020304" pitchFamily="18" charset="0"/>
                <a:cs typeface="Times New Roman" panose="02020603050405020304" pitchFamily="18" charset="0"/>
              </a:rPr>
              <a:t>применении методов оказания медицинской помощи, не утвержденных к применению в установленном законодательством порядке, утв. приказом администрации парка от 10.09.2021 №101</a:t>
            </a:r>
          </a:p>
          <a:p>
            <a:pPr marL="285750" indent="-285750" algn="just">
              <a:buFont typeface="Wingdings" panose="05000000000000000000" pitchFamily="2" charset="2"/>
              <a:buChar char="v"/>
            </a:pP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b="1" u="sng" dirty="0">
                <a:solidFill>
                  <a:schemeClr val="tx1"/>
                </a:solidFill>
                <a:latin typeface="Times New Roman" panose="02020603050405020304" pitchFamily="18" charset="0"/>
                <a:cs typeface="Times New Roman" panose="02020603050405020304" pitchFamily="18" charset="0"/>
              </a:rPr>
              <a:t>Слайды  </a:t>
            </a:r>
            <a:r>
              <a:rPr lang="en-US" sz="1000" b="1" u="sng" dirty="0">
                <a:solidFill>
                  <a:schemeClr val="tx1"/>
                </a:solidFill>
                <a:latin typeface="Times New Roman" panose="02020603050405020304" pitchFamily="18" charset="0"/>
                <a:cs typeface="Times New Roman" panose="02020603050405020304" pitchFamily="18" charset="0"/>
              </a:rPr>
              <a:t>1</a:t>
            </a:r>
            <a:r>
              <a:rPr lang="ru-RU" sz="1000" b="1" u="sng" dirty="0">
                <a:solidFill>
                  <a:schemeClr val="tx1"/>
                </a:solidFill>
                <a:latin typeface="Times New Roman" panose="02020603050405020304" pitchFamily="18" charset="0"/>
                <a:cs typeface="Times New Roman" panose="02020603050405020304" pitchFamily="18" charset="0"/>
              </a:rPr>
              <a:t>4-16</a:t>
            </a:r>
          </a:p>
          <a:p>
            <a:pPr marL="285750" indent="-285750" algn="just">
              <a:buFont typeface="Wingdings" panose="05000000000000000000" pitchFamily="2" charset="2"/>
              <a:buChar char="v"/>
            </a:pPr>
            <a:r>
              <a:rPr lang="ru-RU" sz="1000" dirty="0">
                <a:solidFill>
                  <a:schemeClr val="tx1"/>
                </a:solidFill>
                <a:latin typeface="Times New Roman" panose="02020603050405020304" pitchFamily="18" charset="0"/>
                <a:cs typeface="Times New Roman" panose="02020603050405020304" pitchFamily="18" charset="0"/>
              </a:rPr>
              <a:t> </a:t>
            </a:r>
            <a:r>
              <a:rPr lang="ru-RU" sz="1000" b="1" dirty="0">
                <a:solidFill>
                  <a:schemeClr val="tx1"/>
                </a:solidFill>
                <a:latin typeface="Times New Roman" panose="02020603050405020304" pitchFamily="18" charset="0"/>
                <a:cs typeface="Times New Roman" panose="02020603050405020304" pitchFamily="18" charset="0"/>
              </a:rPr>
              <a:t>Порядок регистрации субъектов инновационной деятельности, утв. приказом администрации парка от 10.09.2021 №103 </a:t>
            </a:r>
          </a:p>
          <a:p>
            <a:pPr marL="285750" indent="-285750" algn="ctr">
              <a:buFont typeface="Wingdings" panose="05000000000000000000" pitchFamily="2" charset="2"/>
              <a:buChar char="v"/>
            </a:pPr>
            <a:endParaRPr lang="ru-RU" dirty="0"/>
          </a:p>
        </p:txBody>
      </p:sp>
      <p:sp>
        <p:nvSpPr>
          <p:cNvPr id="5" name="Прямоугольник: скругленные углы 4">
            <a:extLst>
              <a:ext uri="{FF2B5EF4-FFF2-40B4-BE49-F238E27FC236}">
                <a16:creationId xmlns:a16="http://schemas.microsoft.com/office/drawing/2014/main" id="{8717DE5B-5FC7-4191-AFB2-383B6673DE6B}"/>
              </a:ext>
            </a:extLst>
          </p:cNvPr>
          <p:cNvSpPr/>
          <p:nvPr/>
        </p:nvSpPr>
        <p:spPr>
          <a:xfrm>
            <a:off x="6456135" y="906235"/>
            <a:ext cx="4874079" cy="5657849"/>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en-US" altLang="zh-CN" sz="1000" b="1" u="sng" dirty="0">
                <a:solidFill>
                  <a:schemeClr val="tx1"/>
                </a:solidFill>
                <a:latin typeface="SimSun" panose="02010600030101010101" pitchFamily="2" charset="-122"/>
                <a:ea typeface="SimSun" panose="02010600030101010101" pitchFamily="2" charset="-122"/>
              </a:rPr>
              <a:t>3-5</a:t>
            </a: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 “巨石”中白工业园区建设项目许可文件准备和发放办法</a:t>
            </a: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17</a:t>
            </a:r>
            <a:r>
              <a:rPr lang="zh-CN" altLang="en-US" sz="1000" b="1" dirty="0">
                <a:solidFill>
                  <a:schemeClr val="tx1"/>
                </a:solidFill>
                <a:latin typeface="SimSun" panose="02010600030101010101" pitchFamily="2" charset="-122"/>
                <a:ea typeface="SimSun" panose="02010600030101010101" pitchFamily="2" charset="-122"/>
              </a:rPr>
              <a:t>日白俄罗斯共和国部长会议第</a:t>
            </a:r>
            <a:r>
              <a:rPr lang="en-US" altLang="zh-CN" sz="1000" b="1" dirty="0">
                <a:solidFill>
                  <a:schemeClr val="tx1"/>
                </a:solidFill>
                <a:latin typeface="SimSun" panose="02010600030101010101" pitchFamily="2" charset="-122"/>
                <a:ea typeface="SimSun" panose="02010600030101010101" pitchFamily="2" charset="-122"/>
              </a:rPr>
              <a:t>537</a:t>
            </a:r>
            <a:r>
              <a:rPr lang="zh-CN" altLang="en-US" sz="1000" b="1" dirty="0">
                <a:solidFill>
                  <a:schemeClr val="tx1"/>
                </a:solidFill>
                <a:latin typeface="SimSun" panose="02010600030101010101" pitchFamily="2" charset="-122"/>
                <a:ea typeface="SimSun" panose="02010600030101010101" pitchFamily="2" charset="-122"/>
              </a:rPr>
              <a:t>号决议批准</a:t>
            </a:r>
            <a:endParaRPr lang="en-US" altLang="zh-CN" sz="1000" b="1" dirty="0">
              <a:solidFill>
                <a:schemeClr val="tx1"/>
              </a:solidFill>
              <a:latin typeface="SimSun" panose="02010600030101010101" pitchFamily="2" charset="-122"/>
              <a:ea typeface="SimSun" panose="02010600030101010101" pitchFamily="2" charset="-122"/>
            </a:endParaRPr>
          </a:p>
          <a:p>
            <a:pPr algn="ctr">
              <a:lnSpc>
                <a:spcPts val="1300"/>
              </a:lnSpc>
            </a:pPr>
            <a:endParaRPr lang="en-US" altLang="zh-CN" sz="1000" b="1" dirty="0">
              <a:solidFill>
                <a:schemeClr val="tx1"/>
              </a:solidFill>
              <a:latin typeface="SimSun" panose="02010600030101010101" pitchFamily="2" charset="-122"/>
              <a:ea typeface="SimSun" panose="02010600030101010101" pitchFamily="2" charset="-122"/>
            </a:endParaRPr>
          </a:p>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en-US" altLang="zh-CN" sz="1000" b="1" u="sng" dirty="0">
                <a:solidFill>
                  <a:schemeClr val="tx1"/>
                </a:solidFill>
                <a:latin typeface="SimSun" panose="02010600030101010101" pitchFamily="2" charset="-122"/>
                <a:ea typeface="SimSun" panose="02010600030101010101" pitchFamily="2" charset="-122"/>
              </a:rPr>
              <a:t>6</a:t>
            </a:r>
            <a:endParaRPr lang="ru-RU" altLang="zh-CN" sz="1000" b="1" u="sng" dirty="0">
              <a:solidFill>
                <a:schemeClr val="tx1"/>
              </a:solidFill>
              <a:ea typeface="SimSun" panose="02010600030101010101" pitchFamily="2" charset="-122"/>
            </a:endParaRP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园区项目使用的商品关税和进口增值税免征办法</a:t>
            </a: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a:t>
            </a:r>
            <a:r>
              <a:rPr lang="en-US" altLang="zh-CN" sz="1000" b="1" dirty="0">
                <a:solidFill>
                  <a:schemeClr val="tx1"/>
                </a:solidFill>
                <a:latin typeface="SimSun" panose="02010600030101010101" pitchFamily="2" charset="-122"/>
                <a:ea typeface="SimSun" panose="02010600030101010101" pitchFamily="2" charset="-122"/>
              </a:rPr>
              <a:t>2018</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1</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31</a:t>
            </a:r>
            <a:r>
              <a:rPr lang="zh-CN" altLang="en-US" sz="1000" b="1" dirty="0">
                <a:solidFill>
                  <a:schemeClr val="tx1"/>
                </a:solidFill>
                <a:latin typeface="SimSun" panose="02010600030101010101" pitchFamily="2" charset="-122"/>
                <a:ea typeface="SimSun" panose="02010600030101010101" pitchFamily="2" charset="-122"/>
              </a:rPr>
              <a:t>日白俄罗斯共和国部长会议第</a:t>
            </a:r>
            <a:r>
              <a:rPr lang="en-US" altLang="zh-CN" sz="1000" b="1" dirty="0">
                <a:solidFill>
                  <a:schemeClr val="tx1"/>
                </a:solidFill>
                <a:latin typeface="SimSun" panose="02010600030101010101" pitchFamily="2" charset="-122"/>
                <a:ea typeface="SimSun" panose="02010600030101010101" pitchFamily="2" charset="-122"/>
              </a:rPr>
              <a:t>87</a:t>
            </a:r>
            <a:r>
              <a:rPr lang="zh-CN" altLang="en-US" sz="1000" b="1" dirty="0">
                <a:solidFill>
                  <a:schemeClr val="tx1"/>
                </a:solidFill>
                <a:latin typeface="SimSun" panose="02010600030101010101" pitchFamily="2" charset="-122"/>
                <a:ea typeface="SimSun" panose="02010600030101010101" pitchFamily="2" charset="-122"/>
              </a:rPr>
              <a:t>号决议批准，其变更由</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17</a:t>
            </a:r>
            <a:r>
              <a:rPr lang="zh-CN" altLang="en-US" sz="1000" b="1" dirty="0">
                <a:solidFill>
                  <a:schemeClr val="tx1"/>
                </a:solidFill>
                <a:latin typeface="SimSun" panose="02010600030101010101" pitchFamily="2" charset="-122"/>
                <a:ea typeface="SimSun" panose="02010600030101010101" pitchFamily="2" charset="-122"/>
              </a:rPr>
              <a:t>日白俄罗斯共和国部长会议第</a:t>
            </a:r>
            <a:r>
              <a:rPr lang="en-US" altLang="zh-CN" sz="1000" b="1" dirty="0">
                <a:solidFill>
                  <a:schemeClr val="tx1"/>
                </a:solidFill>
                <a:latin typeface="SimSun" panose="02010600030101010101" pitchFamily="2" charset="-122"/>
                <a:ea typeface="SimSun" panose="02010600030101010101" pitchFamily="2" charset="-122"/>
              </a:rPr>
              <a:t>537</a:t>
            </a:r>
            <a:r>
              <a:rPr lang="zh-CN" altLang="en-US" sz="1000" b="1" dirty="0">
                <a:solidFill>
                  <a:schemeClr val="tx1"/>
                </a:solidFill>
                <a:latin typeface="SimSun" panose="02010600030101010101" pitchFamily="2" charset="-122"/>
                <a:ea typeface="SimSun" panose="02010600030101010101" pitchFamily="2" charset="-122"/>
              </a:rPr>
              <a:t>号决议批准</a:t>
            </a:r>
            <a:endParaRPr lang="en-US" altLang="zh-CN" sz="1000" b="1" dirty="0">
              <a:solidFill>
                <a:schemeClr val="tx1"/>
              </a:solidFill>
              <a:latin typeface="SimSun" panose="02010600030101010101" pitchFamily="2" charset="-122"/>
              <a:ea typeface="SimSun" panose="02010600030101010101" pitchFamily="2" charset="-122"/>
            </a:endParaRPr>
          </a:p>
          <a:p>
            <a:pPr algn="ctr">
              <a:lnSpc>
                <a:spcPts val="1300"/>
              </a:lnSpc>
            </a:pPr>
            <a:endParaRPr lang="ru-RU" altLang="zh-CN" sz="1000" b="1" dirty="0">
              <a:solidFill>
                <a:schemeClr val="tx1"/>
              </a:solidFill>
              <a:ea typeface="SimSun" panose="02010600030101010101" pitchFamily="2" charset="-122"/>
            </a:endParaRPr>
          </a:p>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ru-RU" altLang="zh-CN" sz="1000" b="1" u="sng" dirty="0">
                <a:solidFill>
                  <a:schemeClr val="tx1"/>
                </a:solidFill>
                <a:ea typeface="SimSun" panose="02010600030101010101" pitchFamily="2" charset="-122"/>
              </a:rPr>
              <a:t> </a:t>
            </a:r>
            <a:r>
              <a:rPr lang="en-US" altLang="zh-CN" sz="1000" b="1" u="sng" dirty="0">
                <a:solidFill>
                  <a:schemeClr val="tx1"/>
                </a:solidFill>
                <a:latin typeface="SimSun" panose="02010600030101010101" pitchFamily="2" charset="-122"/>
                <a:ea typeface="SimSun" panose="02010600030101010101" pitchFamily="2" charset="-122"/>
              </a:rPr>
              <a:t>7-10</a:t>
            </a:r>
            <a:endParaRPr lang="ru-RU" altLang="zh-CN" sz="1000" b="1" u="sng" dirty="0">
              <a:solidFill>
                <a:schemeClr val="tx1"/>
              </a:solidFill>
              <a:ea typeface="SimSun" panose="02010600030101010101" pitchFamily="2" charset="-122"/>
            </a:endParaRP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“巨石”中白工业园区医疗服务提供程序细则</a:t>
            </a: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10</a:t>
            </a:r>
            <a:r>
              <a:rPr lang="zh-CN" altLang="en-US" sz="1000" b="1" dirty="0">
                <a:solidFill>
                  <a:schemeClr val="tx1"/>
                </a:solidFill>
                <a:latin typeface="SimSun" panose="02010600030101010101" pitchFamily="2" charset="-122"/>
                <a:ea typeface="SimSun" panose="02010600030101010101" pitchFamily="2" charset="-122"/>
              </a:rPr>
              <a:t>日第</a:t>
            </a:r>
            <a:r>
              <a:rPr lang="en-US" altLang="zh-CN" sz="1000" b="1" dirty="0">
                <a:solidFill>
                  <a:schemeClr val="tx1"/>
                </a:solidFill>
                <a:latin typeface="SimSun" panose="02010600030101010101" pitchFamily="2" charset="-122"/>
                <a:ea typeface="SimSun" panose="02010600030101010101" pitchFamily="2" charset="-122"/>
              </a:rPr>
              <a:t>101</a:t>
            </a:r>
            <a:r>
              <a:rPr lang="zh-CN" altLang="en-US" sz="1000" b="1" dirty="0">
                <a:solidFill>
                  <a:schemeClr val="tx1"/>
                </a:solidFill>
                <a:latin typeface="SimSun" panose="02010600030101010101" pitchFamily="2" charset="-122"/>
                <a:ea typeface="SimSun" panose="02010600030101010101" pitchFamily="2" charset="-122"/>
              </a:rPr>
              <a:t>号管委会命令批准</a:t>
            </a:r>
            <a:endParaRPr lang="en-US" altLang="zh-CN" sz="1000" b="1" dirty="0">
              <a:solidFill>
                <a:schemeClr val="tx1"/>
              </a:solidFill>
              <a:latin typeface="SimSun" panose="02010600030101010101" pitchFamily="2" charset="-122"/>
              <a:ea typeface="SimSun" panose="02010600030101010101" pitchFamily="2" charset="-122"/>
            </a:endParaRPr>
          </a:p>
          <a:p>
            <a:pPr marL="171450" indent="-171450" algn="ctr">
              <a:lnSpc>
                <a:spcPts val="1300"/>
              </a:lnSpc>
              <a:buFont typeface="Wingdings" panose="05000000000000000000" pitchFamily="2" charset="2"/>
              <a:buChar char="v"/>
            </a:pPr>
            <a:endParaRPr lang="ru-RU" altLang="zh-CN" sz="1000" b="1" dirty="0">
              <a:solidFill>
                <a:schemeClr val="tx1"/>
              </a:solidFill>
              <a:ea typeface="SimSun" panose="02010600030101010101" pitchFamily="2" charset="-122"/>
            </a:endParaRPr>
          </a:p>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en-US" altLang="zh-CN" sz="1000" b="1" u="sng" dirty="0">
                <a:solidFill>
                  <a:schemeClr val="tx1"/>
                </a:solidFill>
                <a:latin typeface="SimSun" panose="02010600030101010101" pitchFamily="2" charset="-122"/>
                <a:ea typeface="SimSun" panose="02010600030101010101" pitchFamily="2" charset="-122"/>
              </a:rPr>
              <a:t>11</a:t>
            </a:r>
            <a:r>
              <a:rPr lang="zh-CN" altLang="en-US" sz="1000" b="1" u="sng" dirty="0">
                <a:solidFill>
                  <a:schemeClr val="tx1"/>
                </a:solidFill>
                <a:latin typeface="SimSun" panose="02010600030101010101" pitchFamily="2" charset="-122"/>
                <a:ea typeface="SimSun" panose="02010600030101010101" pitchFamily="2" charset="-122"/>
              </a:rPr>
              <a:t>、</a:t>
            </a:r>
            <a:r>
              <a:rPr lang="en-US" altLang="zh-CN" sz="1000" b="1" u="sng" dirty="0">
                <a:solidFill>
                  <a:schemeClr val="tx1"/>
                </a:solidFill>
                <a:latin typeface="SimSun" panose="02010600030101010101" pitchFamily="2" charset="-122"/>
                <a:ea typeface="SimSun" panose="02010600030101010101" pitchFamily="2" charset="-122"/>
              </a:rPr>
              <a:t>12</a:t>
            </a:r>
            <a:endParaRPr lang="ru-RU" altLang="zh-CN" sz="1000" b="1" u="sng" dirty="0">
              <a:solidFill>
                <a:schemeClr val="tx1"/>
              </a:solidFill>
              <a:ea typeface="SimSun" panose="02010600030101010101" pitchFamily="2" charset="-122"/>
            </a:endParaRP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“巨石”中白工业园区未经注册的药品和医疗器械医用许可程序细则</a:t>
            </a: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10</a:t>
            </a:r>
            <a:r>
              <a:rPr lang="zh-CN" altLang="en-US" sz="1000" b="1" dirty="0">
                <a:solidFill>
                  <a:schemeClr val="tx1"/>
                </a:solidFill>
                <a:latin typeface="SimSun" panose="02010600030101010101" pitchFamily="2" charset="-122"/>
                <a:ea typeface="SimSun" panose="02010600030101010101" pitchFamily="2" charset="-122"/>
              </a:rPr>
              <a:t>日第</a:t>
            </a:r>
            <a:r>
              <a:rPr lang="en-US" altLang="zh-CN" sz="1000" b="1" dirty="0">
                <a:solidFill>
                  <a:schemeClr val="tx1"/>
                </a:solidFill>
                <a:latin typeface="SimSun" panose="02010600030101010101" pitchFamily="2" charset="-122"/>
                <a:ea typeface="SimSun" panose="02010600030101010101" pitchFamily="2" charset="-122"/>
              </a:rPr>
              <a:t>101</a:t>
            </a:r>
            <a:r>
              <a:rPr lang="zh-CN" altLang="en-US" sz="1000" b="1" dirty="0">
                <a:solidFill>
                  <a:schemeClr val="tx1"/>
                </a:solidFill>
                <a:latin typeface="SimSun" panose="02010600030101010101" pitchFamily="2" charset="-122"/>
                <a:ea typeface="SimSun" panose="02010600030101010101" pitchFamily="2" charset="-122"/>
              </a:rPr>
              <a:t>号管委会命令批准</a:t>
            </a:r>
            <a:endParaRPr lang="ru-RU" altLang="zh-CN" sz="1000" b="1" dirty="0">
              <a:solidFill>
                <a:schemeClr val="tx1"/>
              </a:solidFill>
              <a:ea typeface="SimSun" panose="02010600030101010101" pitchFamily="2" charset="-122"/>
            </a:endParaRPr>
          </a:p>
          <a:p>
            <a:pPr algn="ctr">
              <a:lnSpc>
                <a:spcPts val="1300"/>
              </a:lnSpc>
            </a:pPr>
            <a:endParaRPr lang="ru-RU" altLang="zh-CN" sz="1000" b="1" dirty="0">
              <a:solidFill>
                <a:schemeClr val="tx1"/>
              </a:solidFill>
              <a:ea typeface="SimSun" panose="02010600030101010101" pitchFamily="2" charset="-122"/>
            </a:endParaRPr>
          </a:p>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ru-RU" altLang="zh-CN" sz="1000" b="1" u="sng" dirty="0">
                <a:solidFill>
                  <a:schemeClr val="tx1"/>
                </a:solidFill>
                <a:ea typeface="SimSun" panose="02010600030101010101" pitchFamily="2" charset="-122"/>
              </a:rPr>
              <a:t> </a:t>
            </a:r>
            <a:r>
              <a:rPr lang="en-US" altLang="zh-CN" sz="1000" b="1" u="sng" dirty="0">
                <a:solidFill>
                  <a:schemeClr val="tx1"/>
                </a:solidFill>
                <a:latin typeface="SimSun" panose="02010600030101010101" pitchFamily="2" charset="-122"/>
                <a:ea typeface="SimSun" panose="02010600030101010101" pitchFamily="2" charset="-122"/>
              </a:rPr>
              <a:t>13</a:t>
            </a:r>
            <a:endParaRPr lang="ru-RU" altLang="zh-CN" sz="1000" b="1" u="sng" dirty="0">
              <a:solidFill>
                <a:schemeClr val="tx1"/>
              </a:solidFill>
              <a:ea typeface="SimSun" panose="02010600030101010101" pitchFamily="2" charset="-122"/>
            </a:endParaRP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“巨石”中白工业园区居民企业决定采用未经法律规定程序批准的医疗方法程序细则</a:t>
            </a:r>
            <a:r>
              <a:rPr lang="en-US" altLang="zh-CN" sz="1000" b="1" dirty="0">
                <a:solidFill>
                  <a:schemeClr val="tx1"/>
                </a:solidFill>
                <a:latin typeface="SimSun" panose="02010600030101010101" pitchFamily="2" charset="-122"/>
                <a:ea typeface="SimSun" panose="02010600030101010101" pitchFamily="2" charset="-122"/>
              </a:rPr>
              <a:t>》</a:t>
            </a:r>
            <a:r>
              <a:rPr lang="ru-RU" altLang="zh-CN" sz="1000" b="1" dirty="0">
                <a:solidFill>
                  <a:schemeClr val="tx1"/>
                </a:solidFill>
                <a:ea typeface="SimSun" panose="02010600030101010101" pitchFamily="2" charset="-122"/>
              </a:rPr>
              <a:t>, </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10</a:t>
            </a:r>
            <a:r>
              <a:rPr lang="zh-CN" altLang="en-US" sz="1000" b="1" dirty="0">
                <a:solidFill>
                  <a:schemeClr val="tx1"/>
                </a:solidFill>
                <a:latin typeface="SimSun" panose="02010600030101010101" pitchFamily="2" charset="-122"/>
                <a:ea typeface="SimSun" panose="02010600030101010101" pitchFamily="2" charset="-122"/>
              </a:rPr>
              <a:t>日第</a:t>
            </a:r>
            <a:r>
              <a:rPr lang="en-US" altLang="zh-CN" sz="1000" b="1" dirty="0">
                <a:solidFill>
                  <a:schemeClr val="tx1"/>
                </a:solidFill>
                <a:latin typeface="SimSun" panose="02010600030101010101" pitchFamily="2" charset="-122"/>
                <a:ea typeface="SimSun" panose="02010600030101010101" pitchFamily="2" charset="-122"/>
              </a:rPr>
              <a:t>101</a:t>
            </a:r>
            <a:r>
              <a:rPr lang="zh-CN" altLang="en-US" sz="1000" b="1" dirty="0">
                <a:solidFill>
                  <a:schemeClr val="tx1"/>
                </a:solidFill>
                <a:latin typeface="SimSun" panose="02010600030101010101" pitchFamily="2" charset="-122"/>
                <a:ea typeface="SimSun" panose="02010600030101010101" pitchFamily="2" charset="-122"/>
              </a:rPr>
              <a:t>号管委会命令批准</a:t>
            </a:r>
            <a:endParaRPr lang="ru-RU" altLang="zh-CN" sz="1000" b="1" dirty="0">
              <a:solidFill>
                <a:schemeClr val="tx1"/>
              </a:solidFill>
              <a:ea typeface="SimSun" panose="02010600030101010101" pitchFamily="2" charset="-122"/>
            </a:endParaRPr>
          </a:p>
          <a:p>
            <a:pPr algn="ctr">
              <a:lnSpc>
                <a:spcPts val="1300"/>
              </a:lnSpc>
            </a:pPr>
            <a:endParaRPr lang="ru-RU" altLang="zh-CN" sz="1000" b="1" dirty="0">
              <a:solidFill>
                <a:schemeClr val="tx1"/>
              </a:solidFill>
              <a:ea typeface="SimSun" panose="02010600030101010101" pitchFamily="2" charset="-122"/>
            </a:endParaRPr>
          </a:p>
          <a:p>
            <a:pPr algn="ctr">
              <a:lnSpc>
                <a:spcPts val="1300"/>
              </a:lnSpc>
            </a:pPr>
            <a:r>
              <a:rPr lang="zh-CN" altLang="en-US" sz="1000" b="1" u="sng" dirty="0">
                <a:solidFill>
                  <a:schemeClr val="tx1"/>
                </a:solidFill>
                <a:latin typeface="SimSun" panose="02010600030101010101" pitchFamily="2" charset="-122"/>
                <a:ea typeface="SimSun" panose="02010600030101010101" pitchFamily="2" charset="-122"/>
              </a:rPr>
              <a:t>幻灯片</a:t>
            </a:r>
            <a:r>
              <a:rPr lang="ru-RU" altLang="zh-CN" sz="1000" b="1" u="sng" dirty="0">
                <a:solidFill>
                  <a:schemeClr val="tx1"/>
                </a:solidFill>
                <a:ea typeface="SimSun" panose="02010600030101010101" pitchFamily="2" charset="-122"/>
              </a:rPr>
              <a:t>1</a:t>
            </a:r>
            <a:r>
              <a:rPr lang="en-US" altLang="zh-CN" sz="1000" b="1" u="sng" dirty="0">
                <a:solidFill>
                  <a:schemeClr val="tx1"/>
                </a:solidFill>
                <a:latin typeface="SimSun" panose="02010600030101010101" pitchFamily="2" charset="-122"/>
                <a:ea typeface="SimSun" panose="02010600030101010101" pitchFamily="2" charset="-122"/>
              </a:rPr>
              <a:t>4-16</a:t>
            </a:r>
            <a:endParaRPr lang="ru-RU" altLang="zh-CN" sz="1000" b="1" u="sng" dirty="0">
              <a:solidFill>
                <a:schemeClr val="tx1"/>
              </a:solidFill>
              <a:ea typeface="SimSun" panose="02010600030101010101" pitchFamily="2" charset="-122"/>
            </a:endParaRPr>
          </a:p>
          <a:p>
            <a:pPr marL="171450" indent="-171450" algn="ctr">
              <a:lnSpc>
                <a:spcPts val="1300"/>
              </a:lnSpc>
              <a:buFont typeface="Wingdings" panose="05000000000000000000" pitchFamily="2" charset="2"/>
              <a:buChar char="v"/>
            </a:pPr>
            <a:r>
              <a:rPr lang="en-US" altLang="zh-CN" sz="1000" b="1" dirty="0">
                <a:solidFill>
                  <a:schemeClr val="tx1"/>
                </a:solidFill>
                <a:latin typeface="SimSun" panose="02010600030101010101" pitchFamily="2" charset="-122"/>
                <a:ea typeface="SimSun" panose="02010600030101010101" pitchFamily="2" charset="-122"/>
              </a:rPr>
              <a:t>《</a:t>
            </a:r>
            <a:r>
              <a:rPr lang="zh-CN" altLang="en-US" sz="1000" b="1" dirty="0">
                <a:solidFill>
                  <a:schemeClr val="tx1"/>
                </a:solidFill>
                <a:latin typeface="SimSun" panose="02010600030101010101" pitchFamily="2" charset="-122"/>
                <a:ea typeface="SimSun" panose="02010600030101010101" pitchFamily="2" charset="-122"/>
              </a:rPr>
              <a:t>创新活动主体注册办法</a:t>
            </a:r>
            <a:r>
              <a:rPr lang="en-US" altLang="zh-CN" sz="1000" b="1" dirty="0">
                <a:solidFill>
                  <a:schemeClr val="tx1"/>
                </a:solidFill>
                <a:latin typeface="SimSun" panose="02010600030101010101" pitchFamily="2" charset="-122"/>
                <a:ea typeface="SimSun" panose="02010600030101010101" pitchFamily="2" charset="-122"/>
              </a:rPr>
              <a:t>》</a:t>
            </a:r>
            <a:r>
              <a:rPr lang="ru-RU" altLang="zh-CN" sz="1000" b="1" dirty="0">
                <a:solidFill>
                  <a:schemeClr val="tx1"/>
                </a:solidFill>
                <a:ea typeface="SimSun" panose="02010600030101010101" pitchFamily="2" charset="-122"/>
              </a:rPr>
              <a:t>, </a:t>
            </a:r>
            <a:r>
              <a:rPr lang="en-US" altLang="zh-CN" sz="1000" b="1" dirty="0">
                <a:solidFill>
                  <a:schemeClr val="tx1"/>
                </a:solidFill>
                <a:latin typeface="SimSun" panose="02010600030101010101" pitchFamily="2" charset="-122"/>
                <a:ea typeface="SimSun" panose="02010600030101010101" pitchFamily="2" charset="-122"/>
              </a:rPr>
              <a:t>2021</a:t>
            </a:r>
            <a:r>
              <a:rPr lang="zh-CN" altLang="en-US" sz="1000" b="1" dirty="0">
                <a:solidFill>
                  <a:schemeClr val="tx1"/>
                </a:solidFill>
                <a:latin typeface="SimSun" panose="02010600030101010101" pitchFamily="2" charset="-122"/>
                <a:ea typeface="SimSun" panose="02010600030101010101" pitchFamily="2" charset="-122"/>
              </a:rPr>
              <a:t>年</a:t>
            </a:r>
            <a:r>
              <a:rPr lang="en-US" altLang="zh-CN" sz="1000" b="1" dirty="0">
                <a:solidFill>
                  <a:schemeClr val="tx1"/>
                </a:solidFill>
                <a:latin typeface="SimSun" panose="02010600030101010101" pitchFamily="2" charset="-122"/>
                <a:ea typeface="SimSun" panose="02010600030101010101" pitchFamily="2" charset="-122"/>
              </a:rPr>
              <a:t>9</a:t>
            </a:r>
            <a:r>
              <a:rPr lang="zh-CN" altLang="en-US" sz="1000" b="1" dirty="0">
                <a:solidFill>
                  <a:schemeClr val="tx1"/>
                </a:solidFill>
                <a:latin typeface="SimSun" panose="02010600030101010101" pitchFamily="2" charset="-122"/>
                <a:ea typeface="SimSun" panose="02010600030101010101" pitchFamily="2" charset="-122"/>
              </a:rPr>
              <a:t>月</a:t>
            </a:r>
            <a:r>
              <a:rPr lang="en-US" altLang="zh-CN" sz="1000" b="1" dirty="0">
                <a:solidFill>
                  <a:schemeClr val="tx1"/>
                </a:solidFill>
                <a:latin typeface="SimSun" panose="02010600030101010101" pitchFamily="2" charset="-122"/>
                <a:ea typeface="SimSun" panose="02010600030101010101" pitchFamily="2" charset="-122"/>
              </a:rPr>
              <a:t>10</a:t>
            </a:r>
            <a:r>
              <a:rPr lang="zh-CN" altLang="en-US" sz="1000" b="1" dirty="0">
                <a:solidFill>
                  <a:schemeClr val="tx1"/>
                </a:solidFill>
                <a:latin typeface="SimSun" panose="02010600030101010101" pitchFamily="2" charset="-122"/>
                <a:ea typeface="SimSun" panose="02010600030101010101" pitchFamily="2" charset="-122"/>
              </a:rPr>
              <a:t>日第</a:t>
            </a:r>
            <a:r>
              <a:rPr lang="en-US" altLang="zh-CN" sz="1000" b="1" dirty="0">
                <a:solidFill>
                  <a:schemeClr val="tx1"/>
                </a:solidFill>
                <a:latin typeface="SimSun" panose="02010600030101010101" pitchFamily="2" charset="-122"/>
                <a:ea typeface="SimSun" panose="02010600030101010101" pitchFamily="2" charset="-122"/>
              </a:rPr>
              <a:t>103</a:t>
            </a:r>
            <a:r>
              <a:rPr lang="zh-CN" altLang="en-US" sz="1000" b="1" dirty="0">
                <a:solidFill>
                  <a:schemeClr val="tx1"/>
                </a:solidFill>
                <a:latin typeface="SimSun" panose="02010600030101010101" pitchFamily="2" charset="-122"/>
                <a:ea typeface="SimSun" panose="02010600030101010101" pitchFamily="2" charset="-122"/>
              </a:rPr>
              <a:t>号管委会命令批准</a:t>
            </a:r>
            <a:endParaRPr lang="ru-RU" altLang="zh-CN" sz="1000" b="1" dirty="0">
              <a:solidFill>
                <a:schemeClr val="tx1"/>
              </a:solidFill>
              <a:ea typeface="SimSun" panose="02010600030101010101" pitchFamily="2" charset="-122"/>
            </a:endParaRPr>
          </a:p>
          <a:p>
            <a:pPr algn="ctr">
              <a:lnSpc>
                <a:spcPts val="1300"/>
              </a:lnSpc>
            </a:pPr>
            <a:r>
              <a:rPr lang="ru-RU" altLang="zh-CN" sz="1000" b="1" dirty="0">
                <a:solidFill>
                  <a:schemeClr val="tx1"/>
                </a:solidFill>
                <a:ea typeface="SimSun" panose="02010600030101010101" pitchFamily="2" charset="-122"/>
              </a:rPr>
              <a:t> </a:t>
            </a:r>
          </a:p>
          <a:p>
            <a:pPr algn="ctr">
              <a:lnSpc>
                <a:spcPts val="1300"/>
              </a:lnSpc>
            </a:pPr>
            <a:endParaRPr lang="ru-RU" altLang="zh-CN" sz="1000" dirty="0">
              <a:solidFill>
                <a:schemeClr val="tx1"/>
              </a:solidFill>
              <a:ea typeface="SimSun" panose="02010600030101010101" pitchFamily="2" charset="-122"/>
            </a:endParaRPr>
          </a:p>
          <a:p>
            <a:pPr algn="ctr">
              <a:lnSpc>
                <a:spcPts val="1300"/>
              </a:lnSpc>
            </a:pPr>
            <a:endParaRPr lang="ru-RU" sz="1000" dirty="0">
              <a:solidFill>
                <a:schemeClr val="tx1"/>
              </a:solidFill>
              <a:ea typeface="SimSun" panose="02010600030101010101" pitchFamily="2" charset="-122"/>
            </a:endParaRPr>
          </a:p>
        </p:txBody>
      </p:sp>
    </p:spTree>
    <p:extLst>
      <p:ext uri="{BB962C8B-B14F-4D97-AF65-F5344CB8AC3E}">
        <p14:creationId xmlns:p14="http://schemas.microsoft.com/office/powerpoint/2010/main" val="1499846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B5D5FF-4734-4EF2-A491-66F54790B6AE}"/>
              </a:ext>
            </a:extLst>
          </p:cNvPr>
          <p:cNvSpPr>
            <a:spLocks noGrp="1"/>
          </p:cNvSpPr>
          <p:nvPr>
            <p:ph type="title"/>
          </p:nvPr>
        </p:nvSpPr>
        <p:spPr>
          <a:xfrm>
            <a:off x="699407" y="50435"/>
            <a:ext cx="10662558" cy="654053"/>
          </a:xfrm>
          <a:solidFill>
            <a:schemeClr val="bg2">
              <a:lumMod val="20000"/>
              <a:lumOff val="80000"/>
            </a:schemeClr>
          </a:solidFill>
        </p:spPr>
        <p:txBody>
          <a:bodyPr anchor="t">
            <a:norm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a:t>
            </a:r>
            <a:r>
              <a:rPr lang="ru-RU" sz="800" b="1" dirty="0" err="1">
                <a:solidFill>
                  <a:schemeClr val="bg2">
                    <a:lumMod val="50000"/>
                  </a:schemeClr>
                </a:solidFill>
                <a:latin typeface="Times New Roman" panose="02020603050405020304" pitchFamily="18" charset="0"/>
                <a:cs typeface="Times New Roman" panose="02020603050405020304" pitchFamily="18" charset="0"/>
              </a:rPr>
              <a:t>Респубики</a:t>
            </a:r>
            <a:r>
              <a:rPr lang="ru-RU" sz="800" b="1" dirty="0">
                <a:solidFill>
                  <a:schemeClr val="bg2">
                    <a:lumMod val="50000"/>
                  </a:schemeClr>
                </a:solidFill>
                <a:latin typeface="Times New Roman" panose="02020603050405020304" pitchFamily="18" charset="0"/>
                <a:cs typeface="Times New Roman" panose="02020603050405020304" pitchFamily="18" charset="0"/>
              </a:rPr>
              <a:t> Беларусь от 17.09.2021 №537</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 “</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巨石”中白工业园区建设项目许可文件准备和发放办法</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日白俄罗斯共和国部长会议第</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537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号决议批准</a:t>
            </a:r>
            <a:endParaRPr lang="ru-RU" sz="1000" b="1" dirty="0">
              <a:latin typeface="+mn-ea"/>
              <a:ea typeface="SimSun" panose="02010600030101010101" pitchFamily="2" charset="-122"/>
            </a:endParaRPr>
          </a:p>
        </p:txBody>
      </p:sp>
      <p:sp>
        <p:nvSpPr>
          <p:cNvPr id="4" name="Блок-схема: альтернативный процесс 3">
            <a:extLst>
              <a:ext uri="{FF2B5EF4-FFF2-40B4-BE49-F238E27FC236}">
                <a16:creationId xmlns:a16="http://schemas.microsoft.com/office/drawing/2014/main" id="{1E09766D-C548-4745-8F5E-3775CB5D6BA9}"/>
              </a:ext>
            </a:extLst>
          </p:cNvPr>
          <p:cNvSpPr/>
          <p:nvPr/>
        </p:nvSpPr>
        <p:spPr>
          <a:xfrm>
            <a:off x="699407" y="810302"/>
            <a:ext cx="4942111" cy="265791"/>
          </a:xfrm>
          <a:prstGeom prst="flowChartAlternate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i="1" dirty="0">
                <a:solidFill>
                  <a:schemeClr val="accent1">
                    <a:lumMod val="50000"/>
                  </a:schemeClr>
                </a:solidFill>
                <a:latin typeface="Times New Roman" panose="02020603050405020304" pitchFamily="18" charset="0"/>
                <a:cs typeface="Times New Roman" panose="02020603050405020304" pitchFamily="18" charset="0"/>
              </a:rPr>
              <a:t>Состав разрешительной документации</a:t>
            </a:r>
            <a:r>
              <a:rPr lang="ru-RU" b="1" i="1" dirty="0">
                <a:solidFill>
                  <a:schemeClr val="accent1">
                    <a:lumMod val="50000"/>
                  </a:schemeClr>
                </a:solidFill>
                <a:latin typeface="Times New Roman" panose="02020603050405020304" pitchFamily="18" charset="0"/>
                <a:cs typeface="Times New Roman" panose="02020603050405020304" pitchFamily="18" charset="0"/>
              </a:rPr>
              <a:t>:</a:t>
            </a:r>
          </a:p>
        </p:txBody>
      </p:sp>
      <p:sp>
        <p:nvSpPr>
          <p:cNvPr id="5" name="Прямоугольник: скругленные углы 4">
            <a:extLst>
              <a:ext uri="{FF2B5EF4-FFF2-40B4-BE49-F238E27FC236}">
                <a16:creationId xmlns:a16="http://schemas.microsoft.com/office/drawing/2014/main" id="{3EBCB11B-C9EB-48FD-B6AD-291242F39F7E}"/>
              </a:ext>
            </a:extLst>
          </p:cNvPr>
          <p:cNvSpPr/>
          <p:nvPr/>
        </p:nvSpPr>
        <p:spPr>
          <a:xfrm>
            <a:off x="699405" y="1178601"/>
            <a:ext cx="4942113" cy="170067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u="sng" dirty="0">
                <a:solidFill>
                  <a:schemeClr val="tx1"/>
                </a:solidFill>
                <a:latin typeface="Times New Roman" panose="02020603050405020304" pitchFamily="18" charset="0"/>
                <a:cs typeface="Times New Roman" panose="02020603050405020304" pitchFamily="18" charset="0"/>
              </a:rPr>
              <a:t>При возведении, реконструкции, реставрации, модернизации, благоустройстве объектов индустриального парка:</a:t>
            </a:r>
          </a:p>
          <a:p>
            <a:pPr algn="ct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cs typeface="Times New Roman" panose="02020603050405020304" pitchFamily="18" charset="0"/>
              </a:rPr>
              <a:t>Решение администрации парка о разрешении проведения проектно-изыскательских работ и строительства объекта</a:t>
            </a: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cs typeface="Times New Roman" panose="02020603050405020304" pitchFamily="18" charset="0"/>
              </a:rPr>
              <a:t>Архитектурно-планировочное задание</a:t>
            </a: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cs typeface="Times New Roman" panose="02020603050405020304" pitchFamily="18" charset="0"/>
              </a:rPr>
              <a:t>Технические условия</a:t>
            </a: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cs typeface="Times New Roman" panose="02020603050405020304" pitchFamily="18" charset="0"/>
              </a:rPr>
              <a:t>Технические требования</a:t>
            </a:r>
          </a:p>
        </p:txBody>
      </p:sp>
      <p:sp>
        <p:nvSpPr>
          <p:cNvPr id="6" name="Прямоугольник: скругленные углы 5">
            <a:extLst>
              <a:ext uri="{FF2B5EF4-FFF2-40B4-BE49-F238E27FC236}">
                <a16:creationId xmlns:a16="http://schemas.microsoft.com/office/drawing/2014/main" id="{E715B730-F029-4726-A8D1-BB1EB849E798}"/>
              </a:ext>
            </a:extLst>
          </p:cNvPr>
          <p:cNvSpPr/>
          <p:nvPr/>
        </p:nvSpPr>
        <p:spPr>
          <a:xfrm>
            <a:off x="699405" y="2981779"/>
            <a:ext cx="4942114" cy="1014187"/>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u="sng" dirty="0">
                <a:solidFill>
                  <a:schemeClr val="tx1"/>
                </a:solidFill>
                <a:latin typeface="Times New Roman" panose="02020603050405020304" pitchFamily="18" charset="0"/>
                <a:cs typeface="Times New Roman" panose="02020603050405020304" pitchFamily="18" charset="0"/>
              </a:rPr>
              <a:t>При технической модернизации и капитальном ремонте </a:t>
            </a:r>
            <a:r>
              <a:rPr lang="ru-RU" sz="1100" b="1" dirty="0">
                <a:solidFill>
                  <a:schemeClr val="tx1"/>
                </a:solidFill>
                <a:latin typeface="Times New Roman" panose="02020603050405020304" pitchFamily="18" charset="0"/>
                <a:cs typeface="Times New Roman" panose="02020603050405020304" pitchFamily="18" charset="0"/>
              </a:rPr>
              <a:t>-  </a:t>
            </a:r>
          </a:p>
          <a:p>
            <a:pPr algn="ctr"/>
            <a:endParaRPr lang="ru-RU" sz="1100" b="1" u="sng" dirty="0">
              <a:solidFill>
                <a:schemeClr val="tx1"/>
              </a:solidFill>
              <a:latin typeface="Times New Roman" panose="02020603050405020304" pitchFamily="18" charset="0"/>
              <a:cs typeface="Times New Roman" panose="02020603050405020304" pitchFamily="18" charset="0"/>
            </a:endParaRPr>
          </a:p>
          <a:p>
            <a:pPr algn="ctr"/>
            <a:r>
              <a:rPr lang="ru-RU" sz="1100" dirty="0">
                <a:solidFill>
                  <a:schemeClr val="tx1"/>
                </a:solidFill>
                <a:latin typeface="Times New Roman" panose="02020603050405020304" pitchFamily="18" charset="0"/>
                <a:cs typeface="Times New Roman" panose="02020603050405020304" pitchFamily="18" charset="0"/>
              </a:rPr>
              <a:t>решение администрации парка о разрешении проведения проектно-изыскательских работ и строительства объекта</a:t>
            </a:r>
          </a:p>
        </p:txBody>
      </p:sp>
      <p:sp>
        <p:nvSpPr>
          <p:cNvPr id="7" name="Прямоугольник: скругленные углы 6">
            <a:extLst>
              <a:ext uri="{FF2B5EF4-FFF2-40B4-BE49-F238E27FC236}">
                <a16:creationId xmlns:a16="http://schemas.microsoft.com/office/drawing/2014/main" id="{4EE97DAD-DE8A-469B-828E-9A6670CE568C}"/>
              </a:ext>
            </a:extLst>
          </p:cNvPr>
          <p:cNvSpPr/>
          <p:nvPr/>
        </p:nvSpPr>
        <p:spPr>
          <a:xfrm>
            <a:off x="699406" y="4098475"/>
            <a:ext cx="4942115" cy="266699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u="sng" dirty="0">
                <a:solidFill>
                  <a:schemeClr val="accent1">
                    <a:lumMod val="50000"/>
                  </a:schemeClr>
                </a:solidFill>
                <a:latin typeface="Times New Roman" panose="02020603050405020304" pitchFamily="18" charset="0"/>
                <a:cs typeface="Times New Roman" panose="02020603050405020304" pitchFamily="18" charset="0"/>
              </a:rPr>
              <a:t>При сносе:</a:t>
            </a:r>
          </a:p>
          <a:p>
            <a:pPr algn="ctr"/>
            <a:endParaRPr lang="ru-RU" sz="1100" b="1" u="sng"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sz="1100" b="1" u="sng" dirty="0">
                <a:solidFill>
                  <a:schemeClr val="accent1">
                    <a:lumMod val="50000"/>
                  </a:schemeClr>
                </a:solidFill>
                <a:latin typeface="Times New Roman" panose="02020603050405020304" pitchFamily="18" charset="0"/>
                <a:cs typeface="Times New Roman" panose="02020603050405020304" pitchFamily="18" charset="0"/>
              </a:rPr>
              <a:t>неиспользуемых объектов:</a:t>
            </a:r>
          </a:p>
          <a:p>
            <a:pPr marL="171450" indent="-171450" algn="just">
              <a:buFont typeface="Wingdings" panose="05000000000000000000" pitchFamily="2" charset="2"/>
              <a:buChar char="q"/>
            </a:pPr>
            <a:r>
              <a:rPr lang="ru-RU" sz="1100" b="1" dirty="0">
                <a:solidFill>
                  <a:schemeClr val="accent1">
                    <a:lumMod val="50000"/>
                  </a:schemeClr>
                </a:solidFill>
                <a:latin typeface="Times New Roman" panose="02020603050405020304" pitchFamily="18" charset="0"/>
                <a:cs typeface="Times New Roman" panose="02020603050405020304" pitchFamily="18" charset="0"/>
              </a:rPr>
              <a:t>Решение </a:t>
            </a:r>
            <a:r>
              <a:rPr lang="ru-RU" sz="1100" dirty="0">
                <a:solidFill>
                  <a:schemeClr val="accent1">
                    <a:lumMod val="50000"/>
                  </a:schemeClr>
                </a:solidFill>
                <a:latin typeface="Times New Roman" panose="02020603050405020304" pitchFamily="18" charset="0"/>
                <a:cs typeface="Times New Roman" panose="02020603050405020304" pitchFamily="18" charset="0"/>
              </a:rPr>
              <a:t>администрации парка о разрешении сноса объекта с указанием необходимости разработки проектной документации</a:t>
            </a:r>
          </a:p>
          <a:p>
            <a:pPr marL="171450" indent="-171450" algn="just">
              <a:buFont typeface="Wingdings" panose="05000000000000000000" pitchFamily="2" charset="2"/>
              <a:buChar char="q"/>
            </a:pPr>
            <a:r>
              <a:rPr lang="ru-RU" sz="1100" b="1" dirty="0">
                <a:solidFill>
                  <a:schemeClr val="accent1">
                    <a:lumMod val="50000"/>
                  </a:schemeClr>
                </a:solidFill>
                <a:latin typeface="Times New Roman" panose="02020603050405020304" pitchFamily="18" charset="0"/>
                <a:cs typeface="Times New Roman" panose="02020603050405020304" pitchFamily="18" charset="0"/>
              </a:rPr>
              <a:t>Согласование </a:t>
            </a:r>
            <a:r>
              <a:rPr lang="ru-RU" sz="1100" dirty="0">
                <a:solidFill>
                  <a:schemeClr val="accent1">
                    <a:lumMod val="50000"/>
                  </a:schemeClr>
                </a:solidFill>
                <a:latin typeface="Times New Roman" panose="02020603050405020304" pitchFamily="18" charset="0"/>
                <a:cs typeface="Times New Roman" panose="02020603050405020304" pitchFamily="18" charset="0"/>
              </a:rPr>
              <a:t>администрацией парка порядка, способа сноса неиспользуемого объекта, порядка обращения с материалами и отходами, образующимися при сносе неиспользуемого объекта, и порядка восстановления плодородия нарушенных земель и вовлечения их в хозяйственный оборот;</a:t>
            </a:r>
          </a:p>
          <a:p>
            <a:pPr marL="171450" indent="-171450" algn="just">
              <a:buFont typeface="Wingdings" panose="05000000000000000000" pitchFamily="2" charset="2"/>
              <a:buChar char="q"/>
            </a:pPr>
            <a:endParaRPr lang="ru-RU" sz="1100"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sz="1100" b="1" u="sng" dirty="0">
                <a:solidFill>
                  <a:schemeClr val="accent1">
                    <a:lumMod val="50000"/>
                  </a:schemeClr>
                </a:solidFill>
                <a:latin typeface="Times New Roman" panose="02020603050405020304" pitchFamily="18" charset="0"/>
                <a:cs typeface="Times New Roman" panose="02020603050405020304" pitchFamily="18" charset="0"/>
              </a:rPr>
              <a:t>иных объектов </a:t>
            </a:r>
            <a:r>
              <a:rPr lang="ru-RU" sz="1100" dirty="0">
                <a:solidFill>
                  <a:schemeClr val="accent1">
                    <a:lumMod val="50000"/>
                  </a:schemeClr>
                </a:solidFill>
                <a:latin typeface="Times New Roman" panose="02020603050405020304" pitchFamily="18" charset="0"/>
                <a:cs typeface="Times New Roman" panose="02020603050405020304" pitchFamily="18" charset="0"/>
              </a:rPr>
              <a:t>– </a:t>
            </a:r>
          </a:p>
          <a:p>
            <a:pPr algn="ctr"/>
            <a:r>
              <a:rPr lang="ru-RU" sz="1100" dirty="0">
                <a:solidFill>
                  <a:schemeClr val="accent1">
                    <a:lumMod val="50000"/>
                  </a:schemeClr>
                </a:solidFill>
                <a:latin typeface="Times New Roman" panose="02020603050405020304" pitchFamily="18" charset="0"/>
                <a:cs typeface="Times New Roman" panose="02020603050405020304" pitchFamily="18" charset="0"/>
              </a:rPr>
              <a:t>решение администрации парка о разрешении проведения проектно-изыскательских работ, сноса объекта, включающее информацию об отключении объекта от инженерной инфраструктуры</a:t>
            </a:r>
          </a:p>
        </p:txBody>
      </p:sp>
      <p:sp>
        <p:nvSpPr>
          <p:cNvPr id="8" name="Прямоугольник: скругленные углы 7">
            <a:extLst>
              <a:ext uri="{FF2B5EF4-FFF2-40B4-BE49-F238E27FC236}">
                <a16:creationId xmlns:a16="http://schemas.microsoft.com/office/drawing/2014/main" id="{34EEC79E-8A83-4F99-AF82-052D13630D89}"/>
              </a:ext>
            </a:extLst>
          </p:cNvPr>
          <p:cNvSpPr/>
          <p:nvPr/>
        </p:nvSpPr>
        <p:spPr>
          <a:xfrm>
            <a:off x="6550481" y="841298"/>
            <a:ext cx="4811485" cy="23479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1">
                    <a:lumMod val="50000"/>
                  </a:schemeClr>
                </a:solidFill>
                <a:latin typeface="SimSun" panose="02010600030101010101" pitchFamily="2" charset="-122"/>
                <a:ea typeface="SimSun" panose="02010600030101010101" pitchFamily="2" charset="-122"/>
              </a:rPr>
              <a:t>许可文件的构成：</a:t>
            </a:r>
            <a:endParaRPr lang="ru-RU" sz="1400" b="1" dirty="0">
              <a:solidFill>
                <a:schemeClr val="accent1">
                  <a:lumMod val="50000"/>
                </a:schemeClr>
              </a:solidFill>
              <a:ea typeface="SimSun" panose="02010600030101010101" pitchFamily="2" charset="-122"/>
            </a:endParaRPr>
          </a:p>
        </p:txBody>
      </p:sp>
      <p:sp>
        <p:nvSpPr>
          <p:cNvPr id="9" name="Прямоугольник: скругленные углы 8">
            <a:extLst>
              <a:ext uri="{FF2B5EF4-FFF2-40B4-BE49-F238E27FC236}">
                <a16:creationId xmlns:a16="http://schemas.microsoft.com/office/drawing/2014/main" id="{054C2784-9EA1-4AD7-AFC0-96FD1D270E50}"/>
              </a:ext>
            </a:extLst>
          </p:cNvPr>
          <p:cNvSpPr/>
          <p:nvPr/>
        </p:nvSpPr>
        <p:spPr>
          <a:xfrm>
            <a:off x="6550481" y="1178601"/>
            <a:ext cx="4811484" cy="170067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tx1"/>
                </a:solidFill>
                <a:latin typeface="SimSun" panose="02010600030101010101" pitchFamily="2" charset="-122"/>
                <a:ea typeface="SimSun" panose="02010600030101010101" pitchFamily="2" charset="-122"/>
              </a:rPr>
              <a:t>在新建、重建、修复、改造、美化园区项目时：</a:t>
            </a:r>
            <a:endParaRPr lang="en-US" altLang="zh-CN" sz="1200" b="1" u="sng" dirty="0">
              <a:solidFill>
                <a:schemeClr val="tx1"/>
              </a:solidFill>
              <a:latin typeface="SimSun" panose="02010600030101010101" pitchFamily="2" charset="-122"/>
              <a:ea typeface="SimSun" panose="02010600030101010101" pitchFamily="2" charset="-122"/>
            </a:endParaRPr>
          </a:p>
          <a:p>
            <a:pPr algn="ct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管委员关于允许进行设计勘探工作和项目建设的决定；</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建筑规划任务书；</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技术条件；</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技术要求。</a:t>
            </a:r>
            <a:endParaRPr lang="ru-RU" sz="1200" dirty="0">
              <a:solidFill>
                <a:schemeClr val="tx1"/>
              </a:solidFill>
              <a:ea typeface="SimSun" panose="02010600030101010101" pitchFamily="2" charset="-122"/>
            </a:endParaRPr>
          </a:p>
        </p:txBody>
      </p:sp>
      <p:sp>
        <p:nvSpPr>
          <p:cNvPr id="10" name="Прямоугольник: скругленные углы 9">
            <a:extLst>
              <a:ext uri="{FF2B5EF4-FFF2-40B4-BE49-F238E27FC236}">
                <a16:creationId xmlns:a16="http://schemas.microsoft.com/office/drawing/2014/main" id="{311DE11C-3726-482E-BF8E-40901DA11053}"/>
              </a:ext>
            </a:extLst>
          </p:cNvPr>
          <p:cNvSpPr/>
          <p:nvPr/>
        </p:nvSpPr>
        <p:spPr>
          <a:xfrm>
            <a:off x="6550481" y="2981779"/>
            <a:ext cx="4811484" cy="101418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tx1"/>
                </a:solidFill>
                <a:latin typeface="SimSun" panose="02010600030101010101" pitchFamily="2" charset="-122"/>
                <a:ea typeface="SimSun" panose="02010600030101010101" pitchFamily="2" charset="-122"/>
              </a:rPr>
              <a:t>在技术改造和大修时：</a:t>
            </a:r>
            <a:endParaRPr lang="en-US" altLang="zh-CN" sz="1200" b="1" u="sng" dirty="0">
              <a:solidFill>
                <a:schemeClr val="tx1"/>
              </a:solidFill>
              <a:latin typeface="SimSun" panose="02010600030101010101" pitchFamily="2" charset="-122"/>
              <a:ea typeface="SimSun" panose="02010600030101010101" pitchFamily="2" charset="-122"/>
            </a:endParaRPr>
          </a:p>
          <a:p>
            <a:pPr algn="ctr"/>
            <a:endParaRPr lang="en-US" sz="1100" dirty="0">
              <a:solidFill>
                <a:schemeClr val="tx1"/>
              </a:solidFill>
              <a:latin typeface="SimSun" panose="02010600030101010101" pitchFamily="2" charset="-122"/>
              <a:ea typeface="SimSun" panose="02010600030101010101" pitchFamily="2" charset="-122"/>
            </a:endParaRPr>
          </a:p>
          <a:p>
            <a:pPr algn="ctr"/>
            <a:r>
              <a:rPr lang="zh-CN" altLang="en-US" sz="1200" dirty="0">
                <a:solidFill>
                  <a:schemeClr val="tx1"/>
                </a:solidFill>
                <a:latin typeface="SimSun" panose="02010600030101010101" pitchFamily="2" charset="-122"/>
                <a:ea typeface="SimSun" panose="02010600030101010101" pitchFamily="2" charset="-122"/>
              </a:rPr>
              <a:t>管委会关于允许进行设计勘探工作和项目建设的决定</a:t>
            </a:r>
            <a:endParaRPr lang="ru-RU" sz="1200" dirty="0">
              <a:solidFill>
                <a:schemeClr val="tx1"/>
              </a:solidFill>
              <a:ea typeface="SimSun" panose="02010600030101010101" pitchFamily="2" charset="-122"/>
            </a:endParaRPr>
          </a:p>
        </p:txBody>
      </p:sp>
      <p:sp>
        <p:nvSpPr>
          <p:cNvPr id="11" name="Прямоугольник: скругленные углы 10">
            <a:extLst>
              <a:ext uri="{FF2B5EF4-FFF2-40B4-BE49-F238E27FC236}">
                <a16:creationId xmlns:a16="http://schemas.microsoft.com/office/drawing/2014/main" id="{D7DBCD66-32E9-409A-AC3B-13CEC6418F7B}"/>
              </a:ext>
            </a:extLst>
          </p:cNvPr>
          <p:cNvSpPr/>
          <p:nvPr/>
        </p:nvSpPr>
        <p:spPr>
          <a:xfrm>
            <a:off x="6550481" y="4098475"/>
            <a:ext cx="4811484" cy="266699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accent1">
                    <a:lumMod val="50000"/>
                  </a:schemeClr>
                </a:solidFill>
                <a:latin typeface="SimSun" panose="02010600030101010101" pitchFamily="2" charset="-122"/>
                <a:ea typeface="SimSun" panose="02010600030101010101" pitchFamily="2" charset="-122"/>
              </a:rPr>
              <a:t>拆除时：</a:t>
            </a:r>
            <a:endParaRPr lang="en-US" altLang="zh-CN" sz="1200" b="1" u="sng" dirty="0">
              <a:solidFill>
                <a:schemeClr val="accent1">
                  <a:lumMod val="50000"/>
                </a:schemeClr>
              </a:solidFill>
              <a:latin typeface="SimSun" panose="02010600030101010101" pitchFamily="2" charset="-122"/>
              <a:ea typeface="SimSun" panose="02010600030101010101" pitchFamily="2" charset="-122"/>
            </a:endParaRPr>
          </a:p>
          <a:p>
            <a:pPr algn="ctr"/>
            <a:endParaRPr lang="en-US" sz="1200" dirty="0">
              <a:solidFill>
                <a:schemeClr val="accent1">
                  <a:lumMod val="50000"/>
                </a:schemeClr>
              </a:solidFill>
              <a:latin typeface="SimSun" panose="02010600030101010101" pitchFamily="2" charset="-122"/>
              <a:ea typeface="SimSun" panose="02010600030101010101" pitchFamily="2" charset="-122"/>
            </a:endParaRPr>
          </a:p>
          <a:p>
            <a:pPr algn="ctr"/>
            <a:r>
              <a:rPr lang="zh-CN" altLang="en-US" sz="1200" b="1" u="sng" dirty="0">
                <a:solidFill>
                  <a:schemeClr val="accent1">
                    <a:lumMod val="50000"/>
                  </a:schemeClr>
                </a:solidFill>
                <a:latin typeface="SimSun" panose="02010600030101010101" pitchFamily="2" charset="-122"/>
                <a:ea typeface="SimSun" panose="02010600030101010101" pitchFamily="2" charset="-122"/>
              </a:rPr>
              <a:t>未使用的项目：</a:t>
            </a:r>
            <a:endParaRPr lang="en-US" altLang="zh-CN" sz="1200" b="1" u="sng" dirty="0">
              <a:solidFill>
                <a:schemeClr val="accent1">
                  <a:lumMod val="50000"/>
                </a:schemeClr>
              </a:solidFill>
              <a:latin typeface="SimSun" panose="02010600030101010101" pitchFamily="2" charset="-122"/>
              <a:ea typeface="SimSun" panose="02010600030101010101" pitchFamily="2" charset="-122"/>
            </a:endParaRPr>
          </a:p>
          <a:p>
            <a:pPr marL="171450" indent="-171450">
              <a:lnSpc>
                <a:spcPct val="150000"/>
              </a:lnSpc>
              <a:buFont typeface="Wingdings" panose="05000000000000000000" pitchFamily="2" charset="2"/>
              <a:buChar char="q"/>
            </a:pPr>
            <a:r>
              <a:rPr lang="zh-CN" altLang="en-US" sz="1200" dirty="0">
                <a:solidFill>
                  <a:schemeClr val="accent1">
                    <a:lumMod val="50000"/>
                  </a:schemeClr>
                </a:solidFill>
                <a:latin typeface="SimSun" panose="02010600030101010101" pitchFamily="2" charset="-122"/>
                <a:ea typeface="SimSun" panose="02010600030101010101" pitchFamily="2" charset="-122"/>
              </a:rPr>
              <a:t>管委会关于允许项目拆除但要求必须编制设计文件的</a:t>
            </a:r>
            <a:r>
              <a:rPr lang="zh-CN" altLang="en-US" sz="1200" b="1" dirty="0">
                <a:solidFill>
                  <a:schemeClr val="accent1">
                    <a:lumMod val="50000"/>
                  </a:schemeClr>
                </a:solidFill>
                <a:latin typeface="SimSun" panose="02010600030101010101" pitchFamily="2" charset="-122"/>
                <a:ea typeface="SimSun" panose="02010600030101010101" pitchFamily="2" charset="-122"/>
              </a:rPr>
              <a:t>决定</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lnSpc>
                <a:spcPct val="150000"/>
              </a:lnSpc>
              <a:buFont typeface="Wingdings" panose="05000000000000000000" pitchFamily="2" charset="2"/>
              <a:buChar char="q"/>
            </a:pPr>
            <a:r>
              <a:rPr lang="zh-CN" altLang="en-US" sz="1200" dirty="0">
                <a:solidFill>
                  <a:schemeClr val="accent1">
                    <a:lumMod val="50000"/>
                  </a:schemeClr>
                </a:solidFill>
                <a:latin typeface="SimSun" panose="02010600030101010101" pitchFamily="2" charset="-122"/>
                <a:ea typeface="SimSun" panose="02010600030101010101" pitchFamily="2" charset="-122"/>
              </a:rPr>
              <a:t>管委会</a:t>
            </a:r>
            <a:r>
              <a:rPr lang="zh-CN" altLang="en-US" sz="1200" b="1" dirty="0">
                <a:solidFill>
                  <a:schemeClr val="accent1">
                    <a:lumMod val="50000"/>
                  </a:schemeClr>
                </a:solidFill>
                <a:latin typeface="SimSun" panose="02010600030101010101" pitchFamily="2" charset="-122"/>
                <a:ea typeface="SimSun" panose="02010600030101010101" pitchFamily="2" charset="-122"/>
              </a:rPr>
              <a:t>批准</a:t>
            </a:r>
            <a:r>
              <a:rPr lang="zh-CN" altLang="en-US" sz="1200" dirty="0">
                <a:solidFill>
                  <a:schemeClr val="accent1">
                    <a:lumMod val="50000"/>
                  </a:schemeClr>
                </a:solidFill>
                <a:latin typeface="SimSun" panose="02010600030101010101" pitchFamily="2" charset="-122"/>
                <a:ea typeface="SimSun" panose="02010600030101010101" pitchFamily="2" charset="-122"/>
              </a:rPr>
              <a:t>未使用项目拆除的办法和方式、未使用项目拆除过程中产生的材料和废物处理办法，以及损毁土地的恢复和使其参与经济流转的办法；</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lgn="ctr">
              <a:buFont typeface="Wingdings" panose="05000000000000000000" pitchFamily="2" charset="2"/>
              <a:buChar char="q"/>
            </a:pPr>
            <a:endParaRPr lang="en-US" sz="1200" dirty="0">
              <a:solidFill>
                <a:schemeClr val="accent1">
                  <a:lumMod val="50000"/>
                </a:schemeClr>
              </a:solidFill>
              <a:latin typeface="SimSun" panose="02010600030101010101" pitchFamily="2" charset="-122"/>
              <a:ea typeface="SimSun" panose="02010600030101010101" pitchFamily="2" charset="-122"/>
            </a:endParaRPr>
          </a:p>
          <a:p>
            <a:pPr algn="ctr"/>
            <a:r>
              <a:rPr lang="zh-CN" altLang="en-US" sz="1200" b="1" u="sng" dirty="0">
                <a:solidFill>
                  <a:schemeClr val="accent1">
                    <a:lumMod val="50000"/>
                  </a:schemeClr>
                </a:solidFill>
                <a:latin typeface="SimSun" panose="02010600030101010101" pitchFamily="2" charset="-122"/>
                <a:ea typeface="SimSun" panose="02010600030101010101" pitchFamily="2" charset="-122"/>
              </a:rPr>
              <a:t>其他项目：</a:t>
            </a:r>
            <a:endParaRPr lang="en-US" altLang="zh-CN" sz="1200" b="1" u="sng"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accent1">
                    <a:lumMod val="50000"/>
                  </a:schemeClr>
                </a:solidFill>
                <a:latin typeface="SimSun" panose="02010600030101010101" pitchFamily="2" charset="-122"/>
                <a:ea typeface="SimSun" panose="02010600030101010101" pitchFamily="2" charset="-122"/>
              </a:rPr>
              <a:t>管委会关于允许进行设计勘探工作、项目拆除的决定，决定包含从工程基础设施中去除该项目的信息。</a:t>
            </a:r>
            <a:endParaRPr lang="ru-RU" sz="1200" dirty="0">
              <a:solidFill>
                <a:schemeClr val="accent1">
                  <a:lumMod val="50000"/>
                </a:schemeClr>
              </a:solidFill>
              <a:ea typeface="SimSun" panose="02010600030101010101" pitchFamily="2" charset="-122"/>
            </a:endParaRPr>
          </a:p>
        </p:txBody>
      </p:sp>
      <p:pic>
        <p:nvPicPr>
          <p:cNvPr id="12" name="Рисунок 11" descr="Подъемный механизм контур">
            <a:extLst>
              <a:ext uri="{FF2B5EF4-FFF2-40B4-BE49-F238E27FC236}">
                <a16:creationId xmlns:a16="http://schemas.microsoft.com/office/drawing/2014/main" id="{8240241C-4F0E-41A2-BA9F-FCDA9E68D7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9405" y="173487"/>
            <a:ext cx="574221" cy="587829"/>
          </a:xfrm>
          <a:prstGeom prst="rect">
            <a:avLst/>
          </a:prstGeom>
        </p:spPr>
      </p:pic>
    </p:spTree>
    <p:extLst>
      <p:ext uri="{BB962C8B-B14F-4D97-AF65-F5344CB8AC3E}">
        <p14:creationId xmlns:p14="http://schemas.microsoft.com/office/powerpoint/2010/main" val="265691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06136"/>
            <a:ext cx="10892746" cy="685796"/>
          </a:xfrm>
          <a:solidFill>
            <a:schemeClr val="bg2">
              <a:lumMod val="20000"/>
              <a:lumOff val="80000"/>
            </a:schemeClr>
          </a:solidFill>
        </p:spPr>
        <p:txBody>
          <a:bodyPr anchor="t">
            <a:noAutofit/>
          </a:bodyPr>
          <a:lstStyle/>
          <a:p>
            <a:pPr algn="ctr"/>
            <a:r>
              <a:rPr kumimoji="0" lang="ru-RU"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a:t>
            </a:r>
            <a:r>
              <a:rPr kumimoji="0" lang="ru-RU" sz="800" b="1" i="0" u="none" strike="noStrike" kern="1200" cap="all" spc="0" normalizeH="0" baseline="0" noProof="0" dirty="0" err="1">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Респубики</a:t>
            </a:r>
            <a:r>
              <a:rPr kumimoji="0" lang="ru-RU"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 Беларусь от 17.09.2021 №537</a:t>
            </a:r>
            <a:br>
              <a:rPr kumimoji="0" lang="en-US"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b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 “</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巨石”中白工业园区建设项目许可文件准备和发放办法</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日白俄罗斯共和国部长会议第</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537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号决议批准</a:t>
            </a:r>
            <a:endParaRPr lang="ru-RU" sz="1000" b="1" dirty="0">
              <a:solidFill>
                <a:schemeClr val="bg2">
                  <a:lumMod val="50000"/>
                </a:schemeClr>
              </a:solidFill>
            </a:endParaRPr>
          </a:p>
        </p:txBody>
      </p:sp>
      <p:sp>
        <p:nvSpPr>
          <p:cNvPr id="5" name="Прямоугольник: скругленные углы 4">
            <a:extLst>
              <a:ext uri="{FF2B5EF4-FFF2-40B4-BE49-F238E27FC236}">
                <a16:creationId xmlns:a16="http://schemas.microsoft.com/office/drawing/2014/main" id="{7F6B197D-EE59-4640-B097-A4600526B6AC}"/>
              </a:ext>
            </a:extLst>
          </p:cNvPr>
          <p:cNvSpPr/>
          <p:nvPr/>
        </p:nvSpPr>
        <p:spPr>
          <a:xfrm>
            <a:off x="684209" y="1396092"/>
            <a:ext cx="4565427" cy="2739117"/>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100" b="1" u="sng" dirty="0">
                <a:latin typeface="Times New Roman" panose="02020603050405020304" pitchFamily="18" charset="0"/>
                <a:cs typeface="Times New Roman" panose="02020603050405020304" pitchFamily="18" charset="0"/>
              </a:rPr>
              <a:t>Администрация парка:</a:t>
            </a:r>
          </a:p>
          <a:p>
            <a:pPr algn="ctr"/>
            <a:endParaRPr lang="ru-RU" sz="1100" b="1" u="sng"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100" dirty="0">
                <a:latin typeface="Times New Roman" panose="02020603050405020304" pitchFamily="18" charset="0"/>
                <a:cs typeface="Times New Roman" panose="02020603050405020304" pitchFamily="18" charset="0"/>
              </a:rPr>
              <a:t>Решение администрации парка о разрешении проведения проектно-изыскательских работ и строительства объекта</a:t>
            </a:r>
          </a:p>
          <a:p>
            <a:pPr marL="171450" indent="-171450">
              <a:buFont typeface="Wingdings" panose="05000000000000000000" pitchFamily="2" charset="2"/>
              <a:buChar char="q"/>
            </a:pPr>
            <a:endParaRPr lang="ru-RU" sz="11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100" dirty="0">
                <a:latin typeface="Times New Roman" panose="02020603050405020304" pitchFamily="18" charset="0"/>
                <a:cs typeface="Times New Roman" panose="02020603050405020304" pitchFamily="18" charset="0"/>
              </a:rPr>
              <a:t>Архитектурно-планировочное задание</a:t>
            </a:r>
          </a:p>
          <a:p>
            <a:pPr marL="171450" indent="-171450">
              <a:buFont typeface="Wingdings" panose="05000000000000000000" pitchFamily="2" charset="2"/>
              <a:buChar char="q"/>
            </a:pPr>
            <a:endParaRPr lang="ru-RU" sz="11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100" dirty="0">
                <a:latin typeface="Times New Roman" panose="02020603050405020304" pitchFamily="18" charset="0"/>
                <a:cs typeface="Times New Roman" panose="02020603050405020304" pitchFamily="18" charset="0"/>
              </a:rPr>
              <a:t>Решение администрации парка о разрешении сноса объекта с указанием необходимости разработки проектной документации</a:t>
            </a:r>
          </a:p>
          <a:p>
            <a:pPr marL="171450" indent="-171450">
              <a:buFont typeface="Wingdings" panose="05000000000000000000" pitchFamily="2" charset="2"/>
              <a:buChar char="q"/>
            </a:pPr>
            <a:endParaRPr lang="ru-RU" sz="11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100" dirty="0">
                <a:latin typeface="Times New Roman" panose="02020603050405020304" pitchFamily="18" charset="0"/>
                <a:cs typeface="Times New Roman" panose="02020603050405020304" pitchFamily="18" charset="0"/>
              </a:rPr>
              <a:t> Согласование администрацией парка порядка, способа сноса неиспользуемого объекта, порядка обращения с материалами и отходами, образующимися при сносе, и порядка восстановления плодородия нарушенных земель и вовлечения их в хозяйственный оборот</a:t>
            </a:r>
          </a:p>
          <a:p>
            <a:pPr marL="171450" indent="-171450">
              <a:buFont typeface="Wingdings" panose="05000000000000000000" pitchFamily="2" charset="2"/>
              <a:buChar char="q"/>
            </a:pPr>
            <a:endParaRPr lang="ru-RU" sz="1300" dirty="0">
              <a:latin typeface="Times New Roman" panose="02020603050405020304" pitchFamily="18" charset="0"/>
              <a:cs typeface="Times New Roman" panose="02020603050405020304" pitchFamily="18" charset="0"/>
            </a:endParaRPr>
          </a:p>
          <a:p>
            <a:pPr marL="285750" indent="-285750" algn="ctr">
              <a:buFont typeface="Wingdings" panose="05000000000000000000" pitchFamily="2" charset="2"/>
              <a:buChar char="q"/>
            </a:pPr>
            <a:endParaRPr lang="ru-RU" dirty="0"/>
          </a:p>
          <a:p>
            <a:pPr algn="ctr"/>
            <a:endParaRPr lang="ru-RU" dirty="0"/>
          </a:p>
        </p:txBody>
      </p:sp>
      <p:sp>
        <p:nvSpPr>
          <p:cNvPr id="6" name="Прямоугольник: скругленные углы 5">
            <a:extLst>
              <a:ext uri="{FF2B5EF4-FFF2-40B4-BE49-F238E27FC236}">
                <a16:creationId xmlns:a16="http://schemas.microsoft.com/office/drawing/2014/main" id="{2B1043BA-7BD6-4CE9-BCEC-97CD0BBE9C6F}"/>
              </a:ext>
            </a:extLst>
          </p:cNvPr>
          <p:cNvSpPr/>
          <p:nvPr/>
        </p:nvSpPr>
        <p:spPr>
          <a:xfrm>
            <a:off x="684209" y="4290338"/>
            <a:ext cx="3177498" cy="963386"/>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200" b="1" u="sng" dirty="0">
                <a:latin typeface="Times New Roman" panose="02020603050405020304" pitchFamily="18" charset="0"/>
                <a:cs typeface="Times New Roman" panose="02020603050405020304" pitchFamily="18" charset="0"/>
              </a:rPr>
              <a:t>Совместная компания:</a:t>
            </a:r>
          </a:p>
          <a:p>
            <a:pPr algn="ctr"/>
            <a:endParaRPr lang="ru-RU" sz="12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Технические условия</a:t>
            </a: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Технические требования</a:t>
            </a:r>
          </a:p>
          <a:p>
            <a:pPr algn="ctr"/>
            <a:endParaRPr lang="ru-RU" dirty="0"/>
          </a:p>
        </p:txBody>
      </p:sp>
      <p:sp>
        <p:nvSpPr>
          <p:cNvPr id="7" name="Прямоугольник: скругленные углы 6">
            <a:extLst>
              <a:ext uri="{FF2B5EF4-FFF2-40B4-BE49-F238E27FC236}">
                <a16:creationId xmlns:a16="http://schemas.microsoft.com/office/drawing/2014/main" id="{82883E9F-E717-4C3F-966E-E1722C5A88E5}"/>
              </a:ext>
            </a:extLst>
          </p:cNvPr>
          <p:cNvSpPr/>
          <p:nvPr/>
        </p:nvSpPr>
        <p:spPr>
          <a:xfrm>
            <a:off x="684209" y="5408852"/>
            <a:ext cx="4565427" cy="122463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accent1">
                    <a:lumMod val="50000"/>
                  </a:schemeClr>
                </a:solidFill>
                <a:latin typeface="Times New Roman" panose="02020603050405020304" pitchFamily="18" charset="0"/>
                <a:cs typeface="Times New Roman" panose="02020603050405020304" pitchFamily="18" charset="0"/>
              </a:rPr>
              <a:t>Заинтересованное лицо </a:t>
            </a:r>
            <a:r>
              <a:rPr lang="ru-RU" sz="1200" b="1" u="sng" dirty="0">
                <a:solidFill>
                  <a:schemeClr val="accent1">
                    <a:lumMod val="50000"/>
                  </a:schemeClr>
                </a:solidFill>
                <a:latin typeface="Times New Roman" panose="02020603050405020304" pitchFamily="18" charset="0"/>
                <a:cs typeface="Times New Roman" panose="02020603050405020304" pitchFamily="18" charset="0"/>
              </a:rPr>
              <a:t>вправе самостоятельно обратиться</a:t>
            </a:r>
            <a:r>
              <a:rPr lang="ru-RU" sz="1200" b="1" dirty="0">
                <a:solidFill>
                  <a:schemeClr val="accent1">
                    <a:lumMod val="50000"/>
                  </a:schemeClr>
                </a:solidFill>
                <a:latin typeface="Times New Roman" panose="02020603050405020304" pitchFamily="18" charset="0"/>
                <a:cs typeface="Times New Roman" panose="02020603050405020304" pitchFamily="18" charset="0"/>
              </a:rPr>
              <a:t> </a:t>
            </a:r>
            <a:r>
              <a:rPr lang="ru-RU" sz="1200" dirty="0">
                <a:solidFill>
                  <a:schemeClr val="accent1">
                    <a:lumMod val="50000"/>
                  </a:schemeClr>
                </a:solidFill>
                <a:latin typeface="Times New Roman" panose="02020603050405020304" pitchFamily="18" charset="0"/>
                <a:cs typeface="Times New Roman" panose="02020603050405020304" pitchFamily="18" charset="0"/>
              </a:rPr>
              <a:t>в организацию, которая выдает технические условия по своим объектам (готовит технические требования), без обращения в совместную компанию</a:t>
            </a: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7011530" y="1396091"/>
            <a:ext cx="4565427" cy="2796273"/>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tx1"/>
                </a:solidFill>
                <a:latin typeface="SimSun" panose="02010600030101010101" pitchFamily="2" charset="-122"/>
                <a:ea typeface="SimSun" panose="02010600030101010101" pitchFamily="2" charset="-122"/>
              </a:rPr>
              <a:t>管委会：</a:t>
            </a:r>
            <a:endParaRPr lang="en-US" altLang="zh-CN" sz="1200" b="1" u="sng" dirty="0">
              <a:solidFill>
                <a:schemeClr val="tx1"/>
              </a:solidFill>
              <a:latin typeface="SimSun" panose="02010600030101010101" pitchFamily="2" charset="-122"/>
              <a:ea typeface="SimSun" panose="02010600030101010101" pitchFamily="2" charset="-122"/>
            </a:endParaRPr>
          </a:p>
          <a:p>
            <a:pPr algn="ctr"/>
            <a:endParaRPr lang="en-US"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管委会关于允许进行设计勘探工作和项目建设的决定；</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建筑设计任务书；</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管委会关于允许项目拆除但要求必须编制设计文件的决定；</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管委会批准未使用项目拆除的办法和方式、未使用项目拆除过程中产生的材料和废物处理办法，以及损毁土地的恢复和使其参加经济流转的办法。</a:t>
            </a:r>
            <a:endParaRPr lang="ru-RU" sz="1200" dirty="0">
              <a:solidFill>
                <a:schemeClr val="tx1"/>
              </a:solidFill>
              <a:ea typeface="SimSun" panose="02010600030101010101" pitchFamily="2" charset="-122"/>
            </a:endParaRPr>
          </a:p>
        </p:txBody>
      </p:sp>
      <p:sp>
        <p:nvSpPr>
          <p:cNvPr id="9" name="Прямоугольник: скругленные углы 8">
            <a:extLst>
              <a:ext uri="{FF2B5EF4-FFF2-40B4-BE49-F238E27FC236}">
                <a16:creationId xmlns:a16="http://schemas.microsoft.com/office/drawing/2014/main" id="{8E0DA03B-481E-462C-A921-729E582CA78F}"/>
              </a:ext>
            </a:extLst>
          </p:cNvPr>
          <p:cNvSpPr/>
          <p:nvPr/>
        </p:nvSpPr>
        <p:spPr>
          <a:xfrm>
            <a:off x="8254094" y="4290338"/>
            <a:ext cx="3322863" cy="963386"/>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u="sng" dirty="0">
                <a:solidFill>
                  <a:schemeClr val="tx1"/>
                </a:solidFill>
                <a:latin typeface="SimSun" panose="02010600030101010101" pitchFamily="2" charset="-122"/>
                <a:ea typeface="SimSun" panose="02010600030101010101" pitchFamily="2" charset="-122"/>
              </a:rPr>
              <a:t>开发公司：</a:t>
            </a:r>
            <a:endParaRPr lang="en-US" altLang="zh-CN" sz="1100" b="1" u="sng" dirty="0">
              <a:solidFill>
                <a:schemeClr val="tx1"/>
              </a:solidFill>
              <a:latin typeface="SimSun" panose="02010600030101010101" pitchFamily="2" charset="-122"/>
              <a:ea typeface="SimSun" panose="02010600030101010101" pitchFamily="2" charset="-122"/>
            </a:endParaRPr>
          </a:p>
          <a:p>
            <a:pPr algn="ctr"/>
            <a:endParaRPr lang="en-US" sz="1200" dirty="0">
              <a:solidFill>
                <a:schemeClr val="tx1"/>
              </a:solidFill>
              <a:latin typeface="SimSun" panose="02010600030101010101" pitchFamily="2" charset="-122"/>
              <a:ea typeface="SimSun" panose="02010600030101010101" pitchFamily="2" charset="-122"/>
            </a:endParaRPr>
          </a:p>
          <a:p>
            <a:pPr marL="285750" indent="-285750" algn="ctr">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技术条件；</a:t>
            </a:r>
            <a:endParaRPr lang="en-US" altLang="zh-CN" sz="1200" dirty="0">
              <a:solidFill>
                <a:schemeClr val="tx1"/>
              </a:solidFill>
              <a:latin typeface="SimSun" panose="02010600030101010101" pitchFamily="2" charset="-122"/>
              <a:ea typeface="SimSun" panose="02010600030101010101" pitchFamily="2" charset="-122"/>
            </a:endParaRPr>
          </a:p>
          <a:p>
            <a:pPr marL="285750" indent="-285750" algn="ctr">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技术要求。</a:t>
            </a:r>
            <a:endParaRPr lang="ru-RU" sz="1200" dirty="0">
              <a:solidFill>
                <a:schemeClr val="tx1"/>
              </a:solidFill>
              <a:ea typeface="SimSun" panose="02010600030101010101" pitchFamily="2" charset="-122"/>
            </a:endParaRPr>
          </a:p>
        </p:txBody>
      </p:sp>
      <p:sp>
        <p:nvSpPr>
          <p:cNvPr id="10" name="Прямоугольник: скругленные углы 9">
            <a:extLst>
              <a:ext uri="{FF2B5EF4-FFF2-40B4-BE49-F238E27FC236}">
                <a16:creationId xmlns:a16="http://schemas.microsoft.com/office/drawing/2014/main" id="{DB092ECF-ED1E-46C4-B750-707F374094B2}"/>
              </a:ext>
            </a:extLst>
          </p:cNvPr>
          <p:cNvSpPr/>
          <p:nvPr/>
        </p:nvSpPr>
        <p:spPr>
          <a:xfrm>
            <a:off x="6866166" y="5429256"/>
            <a:ext cx="4710791" cy="122463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1">
                    <a:lumMod val="50000"/>
                  </a:schemeClr>
                </a:solidFill>
                <a:latin typeface="SimSun" panose="02010600030101010101" pitchFamily="2" charset="-122"/>
                <a:ea typeface="SimSun" panose="02010600030101010101" pitchFamily="2" charset="-122"/>
              </a:rPr>
              <a:t>关系人</a:t>
            </a:r>
            <a:r>
              <a:rPr lang="zh-CN" altLang="en-US" sz="1200" b="1" u="sng" dirty="0">
                <a:solidFill>
                  <a:schemeClr val="accent1">
                    <a:lumMod val="50000"/>
                  </a:schemeClr>
                </a:solidFill>
                <a:latin typeface="SimSun" panose="02010600030101010101" pitchFamily="2" charset="-122"/>
                <a:ea typeface="SimSun" panose="02010600030101010101" pitchFamily="2" charset="-122"/>
              </a:rPr>
              <a:t>有权自主</a:t>
            </a:r>
            <a:r>
              <a:rPr lang="zh-CN" altLang="en-US" sz="1200" dirty="0">
                <a:solidFill>
                  <a:schemeClr val="accent1">
                    <a:lumMod val="50000"/>
                  </a:schemeClr>
                </a:solidFill>
                <a:latin typeface="SimSun" panose="02010600030101010101" pitchFamily="2" charset="-122"/>
                <a:ea typeface="SimSun" panose="02010600030101010101" pitchFamily="2" charset="-122"/>
              </a:rPr>
              <a:t>向发放技术条件（准备技术要求）给该项目的机构提出申请，而不向开发公司提出申请</a:t>
            </a:r>
            <a:endParaRPr lang="ru-RU" sz="1200" dirty="0">
              <a:solidFill>
                <a:schemeClr val="accent1">
                  <a:lumMod val="50000"/>
                </a:schemeClr>
              </a:solidFill>
              <a:ea typeface="SimSun" panose="02010600030101010101" pitchFamily="2" charset="-122"/>
            </a:endParaRPr>
          </a:p>
        </p:txBody>
      </p:sp>
      <p:sp>
        <p:nvSpPr>
          <p:cNvPr id="12" name="Овал 11">
            <a:extLst>
              <a:ext uri="{FF2B5EF4-FFF2-40B4-BE49-F238E27FC236}">
                <a16:creationId xmlns:a16="http://schemas.microsoft.com/office/drawing/2014/main" id="{8BB7EDBC-8BF7-42A4-A371-483F963A582B}"/>
              </a:ext>
            </a:extLst>
          </p:cNvPr>
          <p:cNvSpPr/>
          <p:nvPr/>
        </p:nvSpPr>
        <p:spPr>
          <a:xfrm>
            <a:off x="4396469" y="4000501"/>
            <a:ext cx="3322862" cy="1355277"/>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ru-RU" sz="1500" dirty="0">
                <a:solidFill>
                  <a:schemeClr val="bg2">
                    <a:lumMod val="50000"/>
                  </a:schemeClr>
                </a:solidFill>
                <a:latin typeface="Times New Roman" panose="02020603050405020304" pitchFamily="18" charset="0"/>
                <a:cs typeface="Times New Roman" panose="02020603050405020304" pitchFamily="18" charset="0"/>
              </a:rPr>
              <a:t>Общий срок выдачи –</a:t>
            </a:r>
          </a:p>
          <a:p>
            <a:pPr algn="ctr"/>
            <a:r>
              <a:rPr lang="ru-RU" sz="1500" dirty="0">
                <a:solidFill>
                  <a:schemeClr val="bg2">
                    <a:lumMod val="50000"/>
                  </a:schemeClr>
                </a:solidFill>
                <a:latin typeface="Times New Roman" panose="02020603050405020304" pitchFamily="18" charset="0"/>
                <a:cs typeface="Times New Roman" panose="02020603050405020304" pitchFamily="18" charset="0"/>
              </a:rPr>
              <a:t>не более </a:t>
            </a:r>
            <a:r>
              <a:rPr lang="ru-RU" sz="1500" b="1" u="sng" dirty="0">
                <a:solidFill>
                  <a:schemeClr val="bg2">
                    <a:lumMod val="50000"/>
                  </a:schemeClr>
                </a:solidFill>
                <a:latin typeface="Times New Roman" panose="02020603050405020304" pitchFamily="18" charset="0"/>
                <a:cs typeface="Times New Roman" panose="02020603050405020304" pitchFamily="18" charset="0"/>
              </a:rPr>
              <a:t>20 дней</a:t>
            </a:r>
            <a:endParaRPr lang="en-US" sz="1500" b="1" u="sng" dirty="0">
              <a:solidFill>
                <a:schemeClr val="bg2">
                  <a:lumMod val="50000"/>
                </a:schemeClr>
              </a:solidFill>
              <a:latin typeface="Times New Roman" panose="02020603050405020304" pitchFamily="18" charset="0"/>
              <a:cs typeface="Times New Roman" panose="02020603050405020304" pitchFamily="18" charset="0"/>
            </a:endParaRPr>
          </a:p>
          <a:p>
            <a:pPr algn="ctr"/>
            <a:r>
              <a:rPr lang="zh-CN" altLang="en-US" sz="1500"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总发放期限不超过</a:t>
            </a:r>
            <a:r>
              <a:rPr lang="en-US" altLang="zh-CN" sz="1500" b="1" u="sng"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a:t>
            </a:r>
            <a:r>
              <a:rPr lang="zh-CN" altLang="en-US" sz="1500" b="1" u="sng"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天</a:t>
            </a:r>
            <a:endParaRPr lang="ru-RU" sz="1500" b="1" u="sng"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4D6BF5AA-905C-47F9-B55C-54F1529D9440}"/>
              </a:ext>
            </a:extLst>
          </p:cNvPr>
          <p:cNvSpPr/>
          <p:nvPr/>
        </p:nvSpPr>
        <p:spPr>
          <a:xfrm>
            <a:off x="684209" y="910311"/>
            <a:ext cx="4565426" cy="43270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i="1" dirty="0">
                <a:solidFill>
                  <a:schemeClr val="accent1">
                    <a:lumMod val="50000"/>
                  </a:schemeClr>
                </a:solidFill>
                <a:latin typeface="Times New Roman" panose="02020603050405020304" pitchFamily="18" charset="0"/>
                <a:cs typeface="Times New Roman" panose="02020603050405020304" pitchFamily="18" charset="0"/>
              </a:rPr>
              <a:t>Организации, которые выдают документацию:</a:t>
            </a:r>
            <a:endParaRPr lang="ru-RU" sz="1400" i="1" dirty="0">
              <a:solidFill>
                <a:schemeClr val="accent1">
                  <a:lumMod val="50000"/>
                </a:schemeClr>
              </a:solidFill>
            </a:endParaRPr>
          </a:p>
        </p:txBody>
      </p:sp>
      <p:sp>
        <p:nvSpPr>
          <p:cNvPr id="4" name="Прямоугольник: скругленные углы 3">
            <a:extLst>
              <a:ext uri="{FF2B5EF4-FFF2-40B4-BE49-F238E27FC236}">
                <a16:creationId xmlns:a16="http://schemas.microsoft.com/office/drawing/2014/main" id="{1B02028F-5D7F-48D4-8DE1-36CCEA805043}"/>
              </a:ext>
            </a:extLst>
          </p:cNvPr>
          <p:cNvSpPr/>
          <p:nvPr/>
        </p:nvSpPr>
        <p:spPr>
          <a:xfrm>
            <a:off x="7011529" y="889906"/>
            <a:ext cx="4565426" cy="45311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1">
                    <a:lumMod val="50000"/>
                  </a:schemeClr>
                </a:solidFill>
                <a:latin typeface="SimSun" panose="02010600030101010101" pitchFamily="2" charset="-122"/>
                <a:ea typeface="SimSun" panose="02010600030101010101" pitchFamily="2" charset="-122"/>
              </a:rPr>
              <a:t>文件发放机构：</a:t>
            </a:r>
            <a:endParaRPr lang="ru-RU" sz="1400" b="1" dirty="0">
              <a:solidFill>
                <a:schemeClr val="accent1">
                  <a:lumMod val="50000"/>
                </a:schemeClr>
              </a:solidFill>
              <a:ea typeface="SimSun" panose="02010600030101010101" pitchFamily="2" charset="-122"/>
            </a:endParaRPr>
          </a:p>
        </p:txBody>
      </p:sp>
      <p:pic>
        <p:nvPicPr>
          <p:cNvPr id="13" name="Рисунок 12" descr="Подъемный механизм контур">
            <a:extLst>
              <a:ext uri="{FF2B5EF4-FFF2-40B4-BE49-F238E27FC236}">
                <a16:creationId xmlns:a16="http://schemas.microsoft.com/office/drawing/2014/main" id="{71A138C2-6F43-4509-B980-9AB0121DDB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209" y="230640"/>
            <a:ext cx="574221" cy="587829"/>
          </a:xfrm>
          <a:prstGeom prst="rect">
            <a:avLst/>
          </a:prstGeom>
        </p:spPr>
      </p:pic>
    </p:spTree>
    <p:extLst>
      <p:ext uri="{BB962C8B-B14F-4D97-AF65-F5344CB8AC3E}">
        <p14:creationId xmlns:p14="http://schemas.microsoft.com/office/powerpoint/2010/main" val="2406377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236751"/>
            <a:ext cx="10892746" cy="693978"/>
          </a:xfrm>
          <a:solidFill>
            <a:schemeClr val="bg2">
              <a:lumMod val="20000"/>
              <a:lumOff val="80000"/>
            </a:schemeClr>
          </a:solidFill>
        </p:spPr>
        <p:txBody>
          <a:bodyPr anchor="t">
            <a:noAutofit/>
          </a:bodyPr>
          <a:lstStyle/>
          <a:p>
            <a:pPr algn="ctr"/>
            <a:r>
              <a:rPr kumimoji="0" lang="ru-RU"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a:t>
            </a:r>
            <a:r>
              <a:rPr kumimoji="0" lang="ru-RU" sz="800" b="1" i="0" u="none" strike="noStrike" kern="1200" cap="all" spc="0" normalizeH="0" baseline="0" noProof="0" dirty="0" err="1">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Респубики</a:t>
            </a:r>
            <a:r>
              <a:rPr kumimoji="0" lang="ru-RU"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t> Беларусь от 17.09.2021 №537</a:t>
            </a:r>
            <a:br>
              <a:rPr kumimoji="0" lang="en-US" sz="800" b="1" i="0" u="none" strike="noStrike" kern="1200" cap="all" spc="0" normalizeH="0" baseline="0" noProof="0" dirty="0">
                <a:ln w="3175" cmpd="sng">
                  <a:noFill/>
                </a:ln>
                <a:solidFill>
                  <a:srgbClr val="146194">
                    <a:lumMod val="50000"/>
                  </a:srgbClr>
                </a:solidFill>
                <a:effectLst/>
                <a:uLnTx/>
                <a:uFillTx/>
                <a:latin typeface="Times New Roman" panose="02020603050405020304" pitchFamily="18" charset="0"/>
                <a:ea typeface="+mj-ea"/>
                <a:cs typeface="Times New Roman" panose="02020603050405020304" pitchFamily="18" charset="0"/>
              </a:rPr>
            </a:b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 “</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巨石”中白工业园区建设项目许可文件准备和发放办法</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日白俄罗斯共和国部长会议第</a:t>
            </a:r>
            <a:r>
              <a:rPr lang="en-US" altLang="zh-CN"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537</a:t>
            </a:r>
            <a:r>
              <a:rPr lang="zh-CN" altLang="en-US" sz="10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号决议批准</a:t>
            </a:r>
            <a:endParaRPr lang="ru-RU" sz="1000" b="1" dirty="0">
              <a:solidFill>
                <a:schemeClr val="bg2">
                  <a:lumMod val="50000"/>
                </a:schemeClr>
              </a:solidFill>
            </a:endParaRPr>
          </a:p>
        </p:txBody>
      </p:sp>
      <p:sp>
        <p:nvSpPr>
          <p:cNvPr id="6" name="Прямоугольник: скругленные углы 5">
            <a:extLst>
              <a:ext uri="{FF2B5EF4-FFF2-40B4-BE49-F238E27FC236}">
                <a16:creationId xmlns:a16="http://schemas.microsoft.com/office/drawing/2014/main" id="{2B1043BA-7BD6-4CE9-BCEC-97CD0BBE9C6F}"/>
              </a:ext>
            </a:extLst>
          </p:cNvPr>
          <p:cNvSpPr/>
          <p:nvPr/>
        </p:nvSpPr>
        <p:spPr>
          <a:xfrm>
            <a:off x="684211" y="4049486"/>
            <a:ext cx="4740959" cy="13716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000" b="1" u="sng">
                <a:latin typeface="Times New Roman" panose="02020603050405020304" pitchFamily="18" charset="0"/>
                <a:cs typeface="Times New Roman" panose="02020603050405020304" pitchFamily="18" charset="0"/>
              </a:rPr>
              <a:t>При технической модернизации и капитальном ремонте объектов:</a:t>
            </a:r>
          </a:p>
          <a:p>
            <a:pPr algn="ctr"/>
            <a:endParaRPr lang="ru-RU" sz="100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ru-RU" sz="1000">
                <a:latin typeface="Times New Roman" panose="02020603050405020304" pitchFamily="18" charset="0"/>
                <a:cs typeface="Times New Roman" panose="02020603050405020304" pitchFamily="18" charset="0"/>
              </a:rPr>
              <a:t>Заявление</a:t>
            </a:r>
          </a:p>
          <a:p>
            <a:pPr marL="171450" indent="-171450" algn="just">
              <a:buFont typeface="Wingdings" panose="05000000000000000000" pitchFamily="2" charset="2"/>
              <a:buChar char="Ø"/>
            </a:pPr>
            <a:r>
              <a:rPr lang="ru-RU" sz="1000">
                <a:latin typeface="Times New Roman" panose="02020603050405020304" pitchFamily="18" charset="0"/>
                <a:cs typeface="Times New Roman" panose="02020603050405020304" pitchFamily="18" charset="0"/>
              </a:rPr>
              <a:t>Копия договора аренды и (или) письменное согласие арендодателя в случае аренды зданий, помещений или части помещений</a:t>
            </a:r>
          </a:p>
          <a:p>
            <a:pPr marL="171450" indent="-171450" algn="just">
              <a:buFont typeface="Wingdings" panose="05000000000000000000" pitchFamily="2" charset="2"/>
              <a:buChar char="Ø"/>
            </a:pPr>
            <a:r>
              <a:rPr lang="ru-RU" sz="1000">
                <a:latin typeface="Times New Roman" panose="02020603050405020304" pitchFamily="18" charset="0"/>
                <a:cs typeface="Times New Roman" panose="02020603050405020304" pitchFamily="18" charset="0"/>
              </a:rPr>
              <a:t>иные документы, предусмотренные законодательством об административных процедурах</a:t>
            </a:r>
          </a:p>
        </p:txBody>
      </p:sp>
      <p:sp>
        <p:nvSpPr>
          <p:cNvPr id="7" name="Прямоугольник: скругленные углы 6">
            <a:extLst>
              <a:ext uri="{FF2B5EF4-FFF2-40B4-BE49-F238E27FC236}">
                <a16:creationId xmlns:a16="http://schemas.microsoft.com/office/drawing/2014/main" id="{82883E9F-E717-4C3F-966E-E1722C5A88E5}"/>
              </a:ext>
            </a:extLst>
          </p:cNvPr>
          <p:cNvSpPr/>
          <p:nvPr/>
        </p:nvSpPr>
        <p:spPr>
          <a:xfrm>
            <a:off x="684211" y="5551714"/>
            <a:ext cx="4740958" cy="106953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u="sng" dirty="0">
                <a:solidFill>
                  <a:schemeClr val="accent1">
                    <a:lumMod val="50000"/>
                  </a:schemeClr>
                </a:solidFill>
                <a:latin typeface="Times New Roman" panose="02020603050405020304" pitchFamily="18" charset="0"/>
                <a:cs typeface="Times New Roman" panose="02020603050405020304" pitchFamily="18" charset="0"/>
              </a:rPr>
              <a:t>При сносе:</a:t>
            </a:r>
          </a:p>
          <a:p>
            <a:pPr algn="ctr"/>
            <a:endParaRPr lang="ru-RU" sz="1000" dirty="0">
              <a:solidFill>
                <a:schemeClr val="accent1">
                  <a:lumMod val="50000"/>
                </a:schemeClr>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cs typeface="Times New Roman" panose="02020603050405020304" pitchFamily="18" charset="0"/>
              </a:rPr>
              <a:t>Заявление</a:t>
            </a:r>
          </a:p>
          <a:p>
            <a:pPr marL="171450" indent="-171450" algn="just">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cs typeface="Times New Roman" panose="02020603050405020304" pitchFamily="18" charset="0"/>
              </a:rPr>
              <a:t>Копия свидетельства (удостоверения) на земельный участок</a:t>
            </a:r>
          </a:p>
          <a:p>
            <a:pPr marL="171450" indent="-171450" algn="just">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cs typeface="Times New Roman" panose="02020603050405020304" pitchFamily="18" charset="0"/>
              </a:rPr>
              <a:t>Иные документы, предусмотренные законодательством об административных процедурах</a:t>
            </a: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766830" y="1698169"/>
            <a:ext cx="4810127" cy="222068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latin typeface="SimSun" panose="02010600030101010101" pitchFamily="2" charset="-122"/>
                <a:ea typeface="SimSun" panose="02010600030101010101" pitchFamily="2" charset="-122"/>
              </a:rPr>
              <a:t>在新建、重建、修复、改造、美化项目时：</a:t>
            </a:r>
            <a:endParaRPr lang="en-US" altLang="zh-CN" sz="1200" b="1" u="sng" dirty="0">
              <a:latin typeface="SimSun" panose="02010600030101010101" pitchFamily="2" charset="-122"/>
              <a:ea typeface="SimSun" panose="02010600030101010101" pitchFamily="2" charset="-122"/>
            </a:endParaRPr>
          </a:p>
          <a:p>
            <a:pPr algn="ctr"/>
            <a:endParaRPr lang="en-US"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申请表；</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地块合同或提交的地块示意图复印件；</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园区项目建设意向声明；</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在租赁建筑、房间或者部分房间的情况下，租赁合同复印件和（或）出租人的书面同意；</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行政事项法律规定的其他文件；</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技术证明书和不动产国家注册证书复印件，项目建筑规划概念图和初设图纸（如管委会要求）。</a:t>
            </a:r>
            <a:endParaRPr lang="ru-RU" sz="1200" dirty="0">
              <a:ea typeface="SimSun" panose="02010600030101010101" pitchFamily="2" charset="-122"/>
            </a:endParaRPr>
          </a:p>
        </p:txBody>
      </p:sp>
      <p:sp>
        <p:nvSpPr>
          <p:cNvPr id="9" name="Прямоугольник: скругленные углы 8">
            <a:extLst>
              <a:ext uri="{FF2B5EF4-FFF2-40B4-BE49-F238E27FC236}">
                <a16:creationId xmlns:a16="http://schemas.microsoft.com/office/drawing/2014/main" id="{8E0DA03B-481E-462C-A921-729E582CA78F}"/>
              </a:ext>
            </a:extLst>
          </p:cNvPr>
          <p:cNvSpPr/>
          <p:nvPr/>
        </p:nvSpPr>
        <p:spPr>
          <a:xfrm>
            <a:off x="6766832" y="3984168"/>
            <a:ext cx="4810125" cy="1436917"/>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u="sng" dirty="0">
                <a:latin typeface="SimSun" panose="02010600030101010101" pitchFamily="2" charset="-122"/>
                <a:ea typeface="SimSun" panose="02010600030101010101" pitchFamily="2" charset="-122"/>
              </a:rPr>
              <a:t>在项目技术改造和大修时：</a:t>
            </a:r>
            <a:endParaRPr lang="en-US" altLang="zh-CN" sz="1100" b="1" u="sng" dirty="0">
              <a:latin typeface="SimSun" panose="02010600030101010101" pitchFamily="2" charset="-122"/>
              <a:ea typeface="SimSun" panose="02010600030101010101" pitchFamily="2" charset="-122"/>
            </a:endParaRPr>
          </a:p>
          <a:p>
            <a:pPr algn="ctr"/>
            <a:endParaRPr lang="en-US" altLang="zh-CN" sz="11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申请表；</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在租赁建筑、房间或者部分房间的情况下，租赁合同复印件和（或）出租人的书面同意；</a:t>
            </a:r>
            <a:endParaRPr lang="en-US" altLang="zh-CN" sz="1200" dirty="0">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latin typeface="SimSun" panose="02010600030101010101" pitchFamily="2" charset="-122"/>
                <a:ea typeface="SimSun" panose="02010600030101010101" pitchFamily="2" charset="-122"/>
              </a:rPr>
              <a:t>行政事项法律规定的其他文件。</a:t>
            </a:r>
            <a:endParaRPr lang="en-US" altLang="zh-CN" sz="1200" dirty="0">
              <a:latin typeface="SimSun" panose="02010600030101010101" pitchFamily="2" charset="-122"/>
              <a:ea typeface="SimSun" panose="02010600030101010101" pitchFamily="2" charset="-122"/>
            </a:endParaRPr>
          </a:p>
          <a:p>
            <a:pPr algn="ctr"/>
            <a:endParaRPr lang="en-US" sz="1100" dirty="0">
              <a:latin typeface="SimSun" panose="02010600030101010101" pitchFamily="2" charset="-122"/>
              <a:ea typeface="SimSun" panose="02010600030101010101" pitchFamily="2" charset="-122"/>
            </a:endParaRPr>
          </a:p>
          <a:p>
            <a:pPr algn="ctr"/>
            <a:endParaRPr lang="ru-RU" sz="1100" dirty="0">
              <a:ea typeface="SimSun" panose="02010600030101010101" pitchFamily="2" charset="-122"/>
            </a:endParaRPr>
          </a:p>
        </p:txBody>
      </p:sp>
      <p:sp>
        <p:nvSpPr>
          <p:cNvPr id="10" name="Прямоугольник: скругленные углы 9">
            <a:extLst>
              <a:ext uri="{FF2B5EF4-FFF2-40B4-BE49-F238E27FC236}">
                <a16:creationId xmlns:a16="http://schemas.microsoft.com/office/drawing/2014/main" id="{DB092ECF-ED1E-46C4-B750-707F374094B2}"/>
              </a:ext>
            </a:extLst>
          </p:cNvPr>
          <p:cNvSpPr/>
          <p:nvPr/>
        </p:nvSpPr>
        <p:spPr>
          <a:xfrm>
            <a:off x="6766829" y="5551713"/>
            <a:ext cx="4810127" cy="1069536"/>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accent1">
                    <a:lumMod val="50000"/>
                  </a:schemeClr>
                </a:solidFill>
                <a:latin typeface="SimSun" panose="02010600030101010101" pitchFamily="2" charset="-122"/>
                <a:ea typeface="SimSun" panose="02010600030101010101" pitchFamily="2" charset="-122"/>
              </a:rPr>
              <a:t>拆除时：</a:t>
            </a:r>
            <a:endParaRPr lang="en-US" altLang="zh-CN" sz="1200" b="1" u="sng" dirty="0">
              <a:solidFill>
                <a:schemeClr val="accent1">
                  <a:lumMod val="50000"/>
                </a:schemeClr>
              </a:solidFill>
              <a:latin typeface="SimSun" panose="02010600030101010101" pitchFamily="2" charset="-122"/>
              <a:ea typeface="SimSun" panose="02010600030101010101" pitchFamily="2" charset="-122"/>
            </a:endParaRPr>
          </a:p>
          <a:p>
            <a:pPr algn="ctr"/>
            <a:endParaRPr lang="en-US"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申请表；</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土地证复印件；</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行政事项法律规定的其他文件。</a:t>
            </a:r>
          </a:p>
          <a:p>
            <a:pPr algn="ctr"/>
            <a:endParaRPr lang="ru-RU" sz="1100" dirty="0">
              <a:solidFill>
                <a:schemeClr val="accent1">
                  <a:lumMod val="50000"/>
                </a:schemeClr>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1" y="1698171"/>
            <a:ext cx="4740960" cy="2220687"/>
          </a:xfrm>
          <a:prstGeom prst="flowChartAlternate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u="sng" dirty="0">
                <a:solidFill>
                  <a:schemeClr val="tx1"/>
                </a:solidFill>
                <a:latin typeface="Times New Roman" panose="02020603050405020304" pitchFamily="18" charset="0"/>
              </a:rPr>
              <a:t>При возведении, реконструкции, </a:t>
            </a:r>
            <a:r>
              <a:rPr lang="ru-RU" sz="900" b="1" u="sng" dirty="0" err="1">
                <a:solidFill>
                  <a:schemeClr val="tx1"/>
                </a:solidFill>
                <a:latin typeface="Times New Roman" panose="02020603050405020304" pitchFamily="18" charset="0"/>
              </a:rPr>
              <a:t>раставрации</a:t>
            </a:r>
            <a:r>
              <a:rPr lang="ru-RU" sz="900" b="1" u="sng" dirty="0">
                <a:solidFill>
                  <a:schemeClr val="tx1"/>
                </a:solidFill>
                <a:latin typeface="Times New Roman" panose="02020603050405020304" pitchFamily="18" charset="0"/>
              </a:rPr>
              <a:t>, модернизации, благоустройстве объектов:</a:t>
            </a:r>
          </a:p>
          <a:p>
            <a:pPr algn="just"/>
            <a:endParaRPr lang="ru-RU" sz="900" dirty="0">
              <a:solidFill>
                <a:schemeClr val="tx1"/>
              </a:solidFill>
              <a:latin typeface="Times New Roman" panose="02020603050405020304" pitchFamily="18" charset="0"/>
            </a:endParaRPr>
          </a:p>
          <a:p>
            <a:pPr marL="171450" indent="-171450" algn="just">
              <a:buFont typeface="Wingdings" panose="05000000000000000000" pitchFamily="2" charset="2"/>
              <a:buChar char="Ø"/>
            </a:pPr>
            <a:r>
              <a:rPr lang="ru-RU" sz="900" b="0" i="0" dirty="0">
                <a:solidFill>
                  <a:schemeClr val="tx1"/>
                </a:solidFill>
                <a:effectLst/>
                <a:latin typeface="Times New Roman" panose="02020603050405020304" pitchFamily="18" charset="0"/>
              </a:rPr>
              <a:t>Заявление</a:t>
            </a:r>
          </a:p>
          <a:p>
            <a:pPr marL="171450" indent="-171450" algn="just">
              <a:buFont typeface="Wingdings" panose="05000000000000000000" pitchFamily="2" charset="2"/>
              <a:buChar char="Ø"/>
            </a:pPr>
            <a:r>
              <a:rPr lang="ru-RU" sz="900" dirty="0">
                <a:solidFill>
                  <a:schemeClr val="tx1"/>
                </a:solidFill>
                <a:latin typeface="Times New Roman" panose="02020603050405020304" pitchFamily="18" charset="0"/>
              </a:rPr>
              <a:t>К</a:t>
            </a:r>
            <a:r>
              <a:rPr lang="ru-RU" sz="900" b="0" i="0" dirty="0">
                <a:solidFill>
                  <a:schemeClr val="tx1"/>
                </a:solidFill>
                <a:effectLst/>
                <a:latin typeface="Times New Roman" panose="02020603050405020304" pitchFamily="18" charset="0"/>
              </a:rPr>
              <a:t>опия договора на земельный участок либо схема предоставляемого земельного участка</a:t>
            </a:r>
          </a:p>
          <a:p>
            <a:pPr marL="171450" indent="-171450" algn="just">
              <a:buFont typeface="Wingdings" panose="05000000000000000000" pitchFamily="2" charset="2"/>
              <a:buChar char="Ø"/>
            </a:pPr>
            <a:r>
              <a:rPr lang="ru-RU" sz="900" dirty="0">
                <a:solidFill>
                  <a:schemeClr val="tx1"/>
                </a:solidFill>
                <a:latin typeface="Times New Roman" panose="02020603050405020304" pitchFamily="18" charset="0"/>
              </a:rPr>
              <a:t>Д</a:t>
            </a:r>
            <a:r>
              <a:rPr lang="ru-RU" sz="900" b="0" i="0" dirty="0">
                <a:solidFill>
                  <a:schemeClr val="tx1"/>
                </a:solidFill>
                <a:effectLst/>
                <a:latin typeface="Times New Roman" panose="02020603050405020304" pitchFamily="18" charset="0"/>
              </a:rPr>
              <a:t>екларация о намерениях строительства объекта индустриального парка</a:t>
            </a:r>
          </a:p>
          <a:p>
            <a:pPr marL="171450" indent="-171450" algn="just">
              <a:buFont typeface="Wingdings" panose="05000000000000000000" pitchFamily="2" charset="2"/>
              <a:buChar char="Ø"/>
            </a:pPr>
            <a:r>
              <a:rPr lang="ru-RU" sz="900" dirty="0">
                <a:solidFill>
                  <a:schemeClr val="tx1"/>
                </a:solidFill>
                <a:latin typeface="Times New Roman" panose="02020603050405020304" pitchFamily="18" charset="0"/>
              </a:rPr>
              <a:t>К</a:t>
            </a:r>
            <a:r>
              <a:rPr lang="ru-RU" sz="900" b="0" i="0" dirty="0">
                <a:solidFill>
                  <a:schemeClr val="tx1"/>
                </a:solidFill>
                <a:effectLst/>
                <a:latin typeface="Times New Roman" panose="02020603050405020304" pitchFamily="18" charset="0"/>
              </a:rPr>
              <a:t>опия договора аренды и (или) письменное согласие арендодателя в случае аренды зданий, помещений или части помещений</a:t>
            </a:r>
          </a:p>
          <a:p>
            <a:pPr marL="171450" indent="-171450" algn="just">
              <a:buFont typeface="Wingdings" panose="05000000000000000000" pitchFamily="2" charset="2"/>
              <a:buChar char="Ø"/>
            </a:pPr>
            <a:r>
              <a:rPr lang="ru-RU" sz="900" dirty="0">
                <a:solidFill>
                  <a:schemeClr val="tx1"/>
                </a:solidFill>
                <a:latin typeface="Times New Roman" panose="02020603050405020304" pitchFamily="18" charset="0"/>
              </a:rPr>
              <a:t>И</a:t>
            </a:r>
            <a:r>
              <a:rPr lang="ru-RU" sz="900" b="0" i="0" dirty="0">
                <a:solidFill>
                  <a:schemeClr val="tx1"/>
                </a:solidFill>
                <a:effectLst/>
                <a:latin typeface="Times New Roman" panose="02020603050405020304" pitchFamily="18" charset="0"/>
              </a:rPr>
              <a:t>ные документы, предусмотренные законодательством об административных процедурах</a:t>
            </a:r>
          </a:p>
          <a:p>
            <a:pPr marL="171450" indent="-171450" algn="just">
              <a:buFont typeface="Wingdings" panose="05000000000000000000" pitchFamily="2" charset="2"/>
              <a:buChar char="Ø"/>
            </a:pPr>
            <a:r>
              <a:rPr lang="ru-RU" sz="900" dirty="0">
                <a:solidFill>
                  <a:schemeClr val="tx1"/>
                </a:solidFill>
                <a:latin typeface="Times New Roman" panose="02020603050405020304" pitchFamily="18" charset="0"/>
              </a:rPr>
              <a:t>К</a:t>
            </a:r>
            <a:r>
              <a:rPr lang="ru-RU" sz="900" b="0" i="0" dirty="0">
                <a:solidFill>
                  <a:schemeClr val="tx1"/>
                </a:solidFill>
                <a:effectLst/>
                <a:latin typeface="Times New Roman" panose="02020603050405020304" pitchFamily="18" charset="0"/>
              </a:rPr>
              <a:t>опии технического паспорта и свидетельства о государственной регистрации недвижимого имущества, архитектурно-планировочная концепция объекта и эскизный проект (если потребует администрация)</a:t>
            </a:r>
          </a:p>
        </p:txBody>
      </p:sp>
      <p:sp>
        <p:nvSpPr>
          <p:cNvPr id="3" name="Прямоугольник: скругленные углы 2">
            <a:extLst>
              <a:ext uri="{FF2B5EF4-FFF2-40B4-BE49-F238E27FC236}">
                <a16:creationId xmlns:a16="http://schemas.microsoft.com/office/drawing/2014/main" id="{95F5940A-6D74-415D-83F5-7EEB27753C35}"/>
              </a:ext>
            </a:extLst>
          </p:cNvPr>
          <p:cNvSpPr/>
          <p:nvPr/>
        </p:nvSpPr>
        <p:spPr>
          <a:xfrm>
            <a:off x="684207" y="1061357"/>
            <a:ext cx="4740960" cy="5715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i="1" dirty="0">
                <a:solidFill>
                  <a:schemeClr val="accent1">
                    <a:lumMod val="50000"/>
                  </a:schemeClr>
                </a:solidFill>
                <a:latin typeface="Times New Roman" panose="02020603050405020304" pitchFamily="18" charset="0"/>
                <a:cs typeface="Times New Roman" panose="02020603050405020304" pitchFamily="18" charset="0"/>
              </a:rPr>
              <a:t>Документы, которые необходимо предоставить для получения разрешительной документации:</a:t>
            </a:r>
          </a:p>
        </p:txBody>
      </p:sp>
      <p:sp>
        <p:nvSpPr>
          <p:cNvPr id="4" name="Прямоугольник: скругленные углы 3">
            <a:extLst>
              <a:ext uri="{FF2B5EF4-FFF2-40B4-BE49-F238E27FC236}">
                <a16:creationId xmlns:a16="http://schemas.microsoft.com/office/drawing/2014/main" id="{F429B7DF-A303-43FC-8D57-572CA534C788}"/>
              </a:ext>
            </a:extLst>
          </p:cNvPr>
          <p:cNvSpPr/>
          <p:nvPr/>
        </p:nvSpPr>
        <p:spPr>
          <a:xfrm>
            <a:off x="6766826" y="1061358"/>
            <a:ext cx="4810124" cy="5715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accent1">
                    <a:lumMod val="50000"/>
                  </a:schemeClr>
                </a:solidFill>
                <a:latin typeface="SimSun" panose="02010600030101010101" pitchFamily="2" charset="-122"/>
                <a:ea typeface="SimSun" panose="02010600030101010101" pitchFamily="2" charset="-122"/>
              </a:rPr>
              <a:t>取得许可文件前必须提交的文件：</a:t>
            </a:r>
            <a:endParaRPr lang="ru-RU" sz="1200" b="1" dirty="0">
              <a:solidFill>
                <a:schemeClr val="accent1">
                  <a:lumMod val="50000"/>
                </a:schemeClr>
              </a:solidFill>
              <a:ea typeface="SimSun" panose="02010600030101010101" pitchFamily="2" charset="-122"/>
            </a:endParaRPr>
          </a:p>
        </p:txBody>
      </p:sp>
      <p:pic>
        <p:nvPicPr>
          <p:cNvPr id="11" name="Рисунок 10" descr="Подъемный механизм контур">
            <a:extLst>
              <a:ext uri="{FF2B5EF4-FFF2-40B4-BE49-F238E27FC236}">
                <a16:creationId xmlns:a16="http://schemas.microsoft.com/office/drawing/2014/main" id="{B932EA7D-327D-4C9E-845D-A0ECC7C8FE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207" y="375557"/>
            <a:ext cx="574221" cy="587829"/>
          </a:xfrm>
          <a:prstGeom prst="rect">
            <a:avLst/>
          </a:prstGeom>
        </p:spPr>
      </p:pic>
    </p:spTree>
    <p:extLst>
      <p:ext uri="{BB962C8B-B14F-4D97-AF65-F5344CB8AC3E}">
        <p14:creationId xmlns:p14="http://schemas.microsoft.com/office/powerpoint/2010/main" val="2808364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1281793"/>
          </a:xfrm>
          <a:solidFill>
            <a:schemeClr val="bg2">
              <a:lumMod val="20000"/>
              <a:lumOff val="80000"/>
            </a:schemeClr>
          </a:solidFill>
        </p:spPr>
        <p:txBody>
          <a:bodyPr anchor="t">
            <a:no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ИЗМЕНЕНИЯ В Положение о порядке подтверждения условий для освобождения от ввозных таможенных пошлин и налога на добавленную стоимость, взимаемых таможенными органами, в отношении ввозимых (ввезенных) товаров (технологического оборудования, комплектующих и запасных частей к нему, сырья и материалов) для исключительного использования в целях реализации инвестиционного проекта на территории Китайско-Белорусского индустриального парка «Великий камень», утв. постановлением Совмина Совета Министров Республики Беларусь от 31.01.2018 №87), внесенные постановлением Совмина от 17.09.2021 №537</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2018</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31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日白俄罗斯共和国部长会议第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87</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号决议批准的</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海关针对“巨石”中白工业园范围内实施投资项目专用的进口（已进口）商品（技术</a:t>
            </a:r>
            <a:r>
              <a:rPr lang="zh-CN" altLang="en-US" sz="1200" b="1">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设备、</a:t>
            </a:r>
            <a:br>
              <a:rPr lang="ru-RU" altLang="zh-CN" sz="1200" b="1">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br>
            <a:r>
              <a:rPr lang="zh-CN" altLang="en-US" sz="1200" b="1">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其</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零配件、原料和材料）免征进口关税和增值税的条件确认办法</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b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b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其变更由</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17</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日白俄罗斯共和国部长会议第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537</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号决议批准</a:t>
            </a:r>
            <a:br>
              <a:rPr lang="zh-CN" altLang="en-US" sz="8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br>
            <a:endParaRPr lang="ru-RU" sz="800" b="1"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Прямоугольник: скругленные углы 5">
            <a:extLst>
              <a:ext uri="{FF2B5EF4-FFF2-40B4-BE49-F238E27FC236}">
                <a16:creationId xmlns:a16="http://schemas.microsoft.com/office/drawing/2014/main" id="{2B1043BA-7BD6-4CE9-BCEC-97CD0BBE9C6F}"/>
              </a:ext>
            </a:extLst>
          </p:cNvPr>
          <p:cNvSpPr/>
          <p:nvPr/>
        </p:nvSpPr>
        <p:spPr>
          <a:xfrm>
            <a:off x="684211" y="5392509"/>
            <a:ext cx="4949146" cy="1400193"/>
          </a:xfrm>
          <a:prstGeom prst="roundRect">
            <a:avLst/>
          </a:prstGeom>
          <a:solidFill>
            <a:schemeClr val="accent4">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r>
              <a:rPr lang="ru-RU" sz="1000" b="1" u="sng" dirty="0">
                <a:solidFill>
                  <a:schemeClr val="accent1">
                    <a:lumMod val="50000"/>
                  </a:schemeClr>
                </a:solidFill>
                <a:latin typeface="Times New Roman" panose="02020603050405020304" pitchFamily="18" charset="0"/>
                <a:cs typeface="Times New Roman" panose="02020603050405020304" pitchFamily="18" charset="0"/>
              </a:rPr>
              <a:t>В части определения статуса ввозимых товаров:</a:t>
            </a:r>
          </a:p>
          <a:p>
            <a:pPr algn="ctr"/>
            <a:endParaRPr lang="ru-RU" sz="1000" b="1" u="sng" dirty="0">
              <a:solidFill>
                <a:schemeClr val="accent1">
                  <a:lumMod val="50000"/>
                </a:schemeClr>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cs typeface="Times New Roman" panose="02020603050405020304" pitchFamily="18" charset="0"/>
              </a:rPr>
              <a:t>Добавлены критерии отнесения ввозимых (ввезенных) товаров к сырью и материалам (ранее критерии были только для оборудования)</a:t>
            </a:r>
          </a:p>
          <a:p>
            <a:pPr marL="171450" indent="-171450">
              <a:buFont typeface="Wingdings" panose="05000000000000000000" pitchFamily="2" charset="2"/>
              <a:buChar char="Ø"/>
            </a:pPr>
            <a:endParaRPr lang="ru-RU" sz="1000" dirty="0">
              <a:solidFill>
                <a:schemeClr val="accent1">
                  <a:lumMod val="50000"/>
                </a:schemeClr>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cs typeface="Times New Roman" panose="02020603050405020304" pitchFamily="18" charset="0"/>
              </a:rPr>
              <a:t>Добавлены условия отнесения товаров (работ, услуг), имущественных прав к используемым для оснащения объектов индустриального парка (так как оснащение теперь является самостоятельным основанием для освобождения)</a:t>
            </a:r>
          </a:p>
          <a:p>
            <a:pPr marL="171450" indent="-171450" algn="ctr">
              <a:buFont typeface="Wingdings" panose="05000000000000000000" pitchFamily="2" charset="2"/>
              <a:buChar char="Ø"/>
            </a:pPr>
            <a:endParaRPr lang="ru-RU" sz="1000" dirty="0">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558646" y="1506307"/>
            <a:ext cx="5018312" cy="378415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tx1"/>
                </a:solidFill>
                <a:latin typeface="SimSun" panose="02010600030101010101" pitchFamily="2" charset="-122"/>
                <a:ea typeface="SimSun" panose="02010600030101010101" pitchFamily="2" charset="-122"/>
              </a:rPr>
              <a:t>向管委会申报环节的流程：</a:t>
            </a:r>
            <a:endParaRPr lang="en-US" altLang="zh-CN" sz="1200" b="1" u="sng" dirty="0">
              <a:solidFill>
                <a:schemeClr val="tx1"/>
              </a:solidFill>
              <a:latin typeface="SimSun" panose="02010600030101010101" pitchFamily="2" charset="-122"/>
              <a:ea typeface="SimSun" panose="02010600030101010101" pitchFamily="2" charset="-122"/>
            </a:endParaRPr>
          </a:p>
          <a:p>
            <a:pPr algn="ctr"/>
            <a:endParaRPr lang="en-US" altLang="zh-CN" sz="1200" b="1" u="sng" dirty="0">
              <a:solidFill>
                <a:schemeClr val="tx1"/>
              </a:solidFill>
              <a:latin typeface="SimSun" panose="02010600030101010101" pitchFamily="2" charset="-122"/>
              <a:ea typeface="SimSun" panose="02010600030101010101" pitchFamily="2" charset="-122"/>
            </a:endParaRPr>
          </a:p>
          <a:p>
            <a:pPr algn="ctr"/>
            <a:endParaRPr lang="en-US"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应以正式表格向管委会提交进口商品审批申请表；</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申请表格式已更新；</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申请表中应确认，进口原料和（或）材料在欧亚经济联盟内不生产（或生产量不足以实施投资项目）或欧亚经济联盟生产的原料和（或）原料不符合所实施投资项目的技术指标；</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申请表后应自行随附填写的已发放的进口（已进口）技术设备（原料、材料）用途的结论证明登记簿表格；</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园区投资者和居民企业均可担当申请人。</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100" dirty="0">
              <a:solidFill>
                <a:schemeClr val="tx1"/>
              </a:solidFill>
              <a:latin typeface="SimSun" panose="02010600030101010101" pitchFamily="2" charset="-122"/>
              <a:ea typeface="SimSun" panose="02010600030101010101" pitchFamily="2" charset="-122"/>
            </a:endParaRPr>
          </a:p>
          <a:p>
            <a:pPr algn="ctr"/>
            <a:endParaRPr lang="ru-RU" sz="1100" dirty="0">
              <a:solidFill>
                <a:schemeClr val="tx1"/>
              </a:solidFill>
              <a:ea typeface="SimSun" panose="02010600030101010101" pitchFamily="2" charset="-122"/>
            </a:endParaRPr>
          </a:p>
        </p:txBody>
      </p:sp>
      <p:sp>
        <p:nvSpPr>
          <p:cNvPr id="10" name="Прямоугольник: скругленные углы 9">
            <a:extLst>
              <a:ext uri="{FF2B5EF4-FFF2-40B4-BE49-F238E27FC236}">
                <a16:creationId xmlns:a16="http://schemas.microsoft.com/office/drawing/2014/main" id="{DB092ECF-ED1E-46C4-B750-707F374094B2}"/>
              </a:ext>
            </a:extLst>
          </p:cNvPr>
          <p:cNvSpPr/>
          <p:nvPr/>
        </p:nvSpPr>
        <p:spPr>
          <a:xfrm>
            <a:off x="6558646" y="5392509"/>
            <a:ext cx="5018311" cy="1400193"/>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accent1">
                    <a:lumMod val="50000"/>
                  </a:schemeClr>
                </a:solidFill>
                <a:latin typeface="SimSun" panose="02010600030101010101" pitchFamily="2" charset="-122"/>
                <a:ea typeface="SimSun" panose="02010600030101010101" pitchFamily="2" charset="-122"/>
              </a:rPr>
              <a:t>确定商品的进口身份环节：</a:t>
            </a:r>
            <a:endParaRPr lang="en-US" altLang="zh-CN" sz="1200" b="1" u="sng" dirty="0">
              <a:solidFill>
                <a:schemeClr val="accent1">
                  <a:lumMod val="50000"/>
                </a:schemeClr>
              </a:solidFill>
              <a:latin typeface="SimSun" panose="02010600030101010101" pitchFamily="2" charset="-122"/>
              <a:ea typeface="SimSun" panose="02010600030101010101" pitchFamily="2" charset="-122"/>
            </a:endParaRPr>
          </a:p>
          <a:p>
            <a:pPr algn="ctr"/>
            <a:endParaRPr lang="en-US"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增加进口（已进口）商品归入原料和材料范畴的标准（原先仅为设备设定了标准）</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增加商品（服务）、财产权归入园区项目装配使用范畴的条件（因为现在装配是免税的一项单独依据）</a:t>
            </a:r>
            <a:endParaRPr lang="ru-RU" sz="1200" dirty="0">
              <a:solidFill>
                <a:schemeClr val="accent1">
                  <a:lumMod val="50000"/>
                </a:schemeClr>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1" y="1465490"/>
            <a:ext cx="4949146" cy="3784152"/>
          </a:xfrm>
          <a:prstGeom prst="flowChartAlternateProcess">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i="0" u="sng" dirty="0">
                <a:solidFill>
                  <a:schemeClr val="tx1"/>
                </a:solidFill>
                <a:effectLst/>
                <a:latin typeface="Times New Roman" panose="02020603050405020304" pitchFamily="18" charset="0"/>
              </a:rPr>
              <a:t>В части порядка обращения в администрацию парка</a:t>
            </a:r>
            <a:r>
              <a:rPr lang="ru-RU" sz="1100" b="1" i="0" dirty="0">
                <a:solidFill>
                  <a:schemeClr val="tx1"/>
                </a:solidFill>
                <a:effectLst/>
                <a:latin typeface="Times New Roman" panose="02020603050405020304" pitchFamily="18" charset="0"/>
              </a:rPr>
              <a:t>:</a:t>
            </a:r>
          </a:p>
          <a:p>
            <a:pPr algn="ctr"/>
            <a:endParaRPr lang="ru-RU" sz="1100" b="1" i="0" u="sng"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1100" b="0" i="0" dirty="0">
                <a:solidFill>
                  <a:schemeClr val="tx1"/>
                </a:solidFill>
                <a:effectLst/>
                <a:latin typeface="Times New Roman" panose="02020603050405020304" pitchFamily="18" charset="0"/>
              </a:rPr>
              <a:t>Заявление о согласовании перечня ввозимых товаров в администрацию парка  должно быть подано на официальном бланке</a:t>
            </a:r>
          </a:p>
          <a:p>
            <a:pPr marL="171450" indent="-171450">
              <a:buFont typeface="Wingdings" panose="05000000000000000000" pitchFamily="2" charset="2"/>
              <a:buChar char="q"/>
            </a:pPr>
            <a:endParaRPr lang="ru-RU" sz="11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rPr>
              <a:t>Ф</a:t>
            </a:r>
            <a:r>
              <a:rPr lang="ru-RU" sz="1100" b="0" i="0" dirty="0">
                <a:solidFill>
                  <a:schemeClr val="tx1"/>
                </a:solidFill>
                <a:effectLst/>
                <a:latin typeface="Times New Roman" panose="02020603050405020304" pitchFamily="18" charset="0"/>
              </a:rPr>
              <a:t>орма заявления обновлена</a:t>
            </a:r>
          </a:p>
          <a:p>
            <a:pPr marL="171450" indent="-171450">
              <a:buFont typeface="Wingdings" panose="05000000000000000000" pitchFamily="2" charset="2"/>
              <a:buChar char="q"/>
            </a:pPr>
            <a:endParaRPr lang="ru-RU" sz="11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rPr>
              <a:t>В заявлении нужно подтвердить, что ввозимое сырье и (или) материалы не производятся (либо производятся в недостаточном для реализации инвестиционного проекта количестве) в ЕАЭС или производимые в ЕАЭС сырье и (или) материалы не соответствуют техническим характеристикам реализуемого инвестиционного проекта</a:t>
            </a:r>
          </a:p>
          <a:p>
            <a:pPr marL="171450" indent="-171450">
              <a:buFont typeface="Wingdings" panose="05000000000000000000" pitchFamily="2" charset="2"/>
              <a:buChar char="q"/>
            </a:pPr>
            <a:endParaRPr lang="ru-RU" sz="11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rPr>
              <a:t>К</a:t>
            </a:r>
            <a:r>
              <a:rPr lang="ru-RU" sz="1100" b="0" i="0" dirty="0">
                <a:solidFill>
                  <a:schemeClr val="tx1"/>
                </a:solidFill>
                <a:effectLst/>
                <a:latin typeface="Times New Roman" panose="02020603050405020304" pitchFamily="18" charset="0"/>
              </a:rPr>
              <a:t> заявлению нужно приложить самостоятельно заполненную форму реестра сведений выданных заключений о назначении ввозимых (ввезенных) технологического оборудования (сырья, материалов)</a:t>
            </a:r>
          </a:p>
          <a:p>
            <a:pPr marL="171450" indent="-171450">
              <a:buFont typeface="Wingdings" panose="05000000000000000000" pitchFamily="2" charset="2"/>
              <a:buChar char="q"/>
            </a:pPr>
            <a:endParaRPr lang="ru-RU" sz="11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1100" dirty="0">
                <a:solidFill>
                  <a:schemeClr val="tx1"/>
                </a:solidFill>
                <a:latin typeface="Times New Roman" panose="02020603050405020304" pitchFamily="18" charset="0"/>
              </a:rPr>
              <a:t>К числу заявителей наряду с резидентами парка отнесены и инвесторы парка</a:t>
            </a:r>
          </a:p>
        </p:txBody>
      </p:sp>
      <p:pic>
        <p:nvPicPr>
          <p:cNvPr id="4" name="Рисунок 3" descr="Значок буфера обмена контур">
            <a:extLst>
              <a:ext uri="{FF2B5EF4-FFF2-40B4-BE49-F238E27FC236}">
                <a16:creationId xmlns:a16="http://schemas.microsoft.com/office/drawing/2014/main" id="{468949D9-2971-4325-BB28-049F905285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5236" y="716413"/>
            <a:ext cx="770164" cy="738869"/>
          </a:xfrm>
          <a:prstGeom prst="rect">
            <a:avLst/>
          </a:prstGeom>
        </p:spPr>
      </p:pic>
    </p:spTree>
    <p:extLst>
      <p:ext uri="{BB962C8B-B14F-4D97-AF65-F5344CB8AC3E}">
        <p14:creationId xmlns:p14="http://schemas.microsoft.com/office/powerpoint/2010/main" val="1920531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65298"/>
            <a:ext cx="10892746" cy="602214"/>
          </a:xfrm>
          <a:solidFill>
            <a:schemeClr val="bg2">
              <a:lumMod val="20000"/>
              <a:lumOff val="80000"/>
            </a:schemeClr>
          </a:solidFill>
        </p:spPr>
        <p:txBody>
          <a:bodyPr anchor="t">
            <a:noAutofit/>
          </a:bodyPr>
          <a:lstStyle/>
          <a:p>
            <a:pPr algn="ctr"/>
            <a:r>
              <a:rPr lang="ru-RU" sz="9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a:t>
            </a:r>
            <a:br>
              <a:rPr lang="en-US" sz="9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巨石”中白工业园区医疗服务提供程序细则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br>
              <a:rPr lang="zh-CN" altLang="en-US" sz="1200" b="1" dirty="0">
                <a:solidFill>
                  <a:schemeClr val="bg2">
                    <a:lumMod val="50000"/>
                  </a:schemeClr>
                </a:solidFill>
                <a:latin typeface="Times New Roman" panose="02020603050405020304" pitchFamily="18" charset="0"/>
                <a:cs typeface="Times New Roman" panose="02020603050405020304" pitchFamily="18" charset="0"/>
              </a:rPr>
            </a:b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281058" y="749153"/>
            <a:ext cx="5690506" cy="604355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SimSun" panose="02010600030101010101" pitchFamily="2" charset="-122"/>
                <a:ea typeface="SimSun" panose="02010600030101010101" pitchFamily="2" charset="-122"/>
              </a:rPr>
              <a:t>为取得</a:t>
            </a:r>
            <a:r>
              <a:rPr lang="zh-CN" altLang="en-US" sz="1100" b="1" u="sng" dirty="0">
                <a:solidFill>
                  <a:schemeClr val="bg1"/>
                </a:solidFill>
                <a:latin typeface="SimSun" panose="02010600030101010101" pitchFamily="2" charset="-122"/>
                <a:ea typeface="SimSun" panose="02010600030101010101" pitchFamily="2" charset="-122"/>
              </a:rPr>
              <a:t>采用未经注册的药品和医疗器械、未经批准使用的医疗方法</a:t>
            </a:r>
            <a:endParaRPr lang="en-US" altLang="zh-CN" sz="1100" b="1" u="sng" dirty="0">
              <a:solidFill>
                <a:schemeClr val="bg1"/>
              </a:solidFill>
              <a:latin typeface="SimSun" panose="02010600030101010101" pitchFamily="2" charset="-122"/>
              <a:ea typeface="SimSun" panose="02010600030101010101" pitchFamily="2" charset="-122"/>
            </a:endParaRPr>
          </a:p>
          <a:p>
            <a:pPr algn="ctr"/>
            <a:r>
              <a:rPr lang="zh-CN" altLang="en-US" sz="1100" b="1" dirty="0">
                <a:solidFill>
                  <a:schemeClr val="bg1"/>
                </a:solidFill>
                <a:latin typeface="SimSun" panose="02010600030101010101" pitchFamily="2" charset="-122"/>
                <a:ea typeface="SimSun" panose="02010600030101010101" pitchFamily="2" charset="-122"/>
              </a:rPr>
              <a:t>从事医疗活动的许可，应向管委会提交：</a:t>
            </a:r>
            <a:endParaRPr lang="en-US" altLang="zh-CN" sz="1100" b="1" dirty="0">
              <a:solidFill>
                <a:schemeClr val="bg1"/>
              </a:solidFill>
              <a:latin typeface="SimSun" panose="02010600030101010101" pitchFamily="2" charset="-122"/>
              <a:ea typeface="SimSun" panose="02010600030101010101" pitchFamily="2" charset="-122"/>
            </a:endParaRPr>
          </a:p>
          <a:p>
            <a:pPr algn="ctr"/>
            <a:endParaRPr lang="en-US" sz="1100" dirty="0">
              <a:solidFill>
                <a:schemeClr val="bg1"/>
              </a:solidFill>
              <a:latin typeface="SimSun" panose="02010600030101010101" pitchFamily="2" charset="-122"/>
              <a:ea typeface="SimSun" panose="02010600030101010101" pitchFamily="2" charset="-122"/>
            </a:endParaRPr>
          </a:p>
          <a:p>
            <a:pPr marL="228600" indent="-228600">
              <a:buAutoNum type="arabicPeriod"/>
            </a:pPr>
            <a:r>
              <a:rPr lang="zh-CN" altLang="en-US" sz="1100" dirty="0">
                <a:solidFill>
                  <a:schemeClr val="bg1"/>
                </a:solidFill>
                <a:latin typeface="SimSun" panose="02010600030101010101" pitchFamily="2" charset="-122"/>
                <a:ea typeface="SimSun" panose="02010600030101010101" pitchFamily="2" charset="-122"/>
              </a:rPr>
              <a:t>规定格式的</a:t>
            </a:r>
            <a:r>
              <a:rPr lang="zh-CN" altLang="en-US" sz="1100" b="1" dirty="0">
                <a:solidFill>
                  <a:schemeClr val="bg1"/>
                </a:solidFill>
                <a:latin typeface="SimSun" panose="02010600030101010101" pitchFamily="2" charset="-122"/>
                <a:ea typeface="SimSun" panose="02010600030101010101" pitchFamily="2" charset="-122"/>
              </a:rPr>
              <a:t>申请表</a:t>
            </a:r>
            <a:r>
              <a:rPr lang="zh-CN" altLang="en-US" sz="1100" dirty="0">
                <a:solidFill>
                  <a:schemeClr val="bg1"/>
                </a:solidFill>
                <a:latin typeface="SimSun" panose="02010600030101010101" pitchFamily="2" charset="-122"/>
                <a:ea typeface="SimSun" panose="02010600030101010101" pitchFamily="2" charset="-122"/>
              </a:rPr>
              <a:t>；</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AutoNum type="arabicPeriod"/>
            </a:pPr>
            <a:r>
              <a:rPr lang="zh-CN" altLang="en-US" sz="1100" dirty="0">
                <a:solidFill>
                  <a:schemeClr val="bg1"/>
                </a:solidFill>
                <a:latin typeface="SimSun" panose="02010600030101010101" pitchFamily="2" charset="-122"/>
                <a:ea typeface="SimSun" panose="02010600030101010101" pitchFamily="2" charset="-122"/>
              </a:rPr>
              <a:t>居民企业批准的构成医疗活动的</a:t>
            </a:r>
            <a:r>
              <a:rPr lang="zh-CN" altLang="en-US" sz="1100" b="1" dirty="0">
                <a:solidFill>
                  <a:schemeClr val="bg1"/>
                </a:solidFill>
                <a:latin typeface="SimSun" panose="02010600030101010101" pitchFamily="2" charset="-122"/>
                <a:ea typeface="SimSun" panose="02010600030101010101" pitchFamily="2" charset="-122"/>
              </a:rPr>
              <a:t>服务清单</a:t>
            </a:r>
            <a:r>
              <a:rPr lang="zh-CN" altLang="en-US" sz="1100" dirty="0">
                <a:solidFill>
                  <a:schemeClr val="bg1"/>
                </a:solidFill>
                <a:latin typeface="SimSun" panose="02010600030101010101" pitchFamily="2" charset="-122"/>
                <a:ea typeface="SimSun" panose="02010600030101010101" pitchFamily="2" charset="-122"/>
              </a:rPr>
              <a:t>，以及属于清单的各类程序（检查、操作）。后续清单的变更必须告知管委会；</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未经批准使用</a:t>
            </a:r>
            <a:r>
              <a:rPr lang="zh-CN" altLang="en-US" sz="1100" dirty="0">
                <a:solidFill>
                  <a:schemeClr val="bg1"/>
                </a:solidFill>
                <a:latin typeface="SimSun" panose="02010600030101010101" pitchFamily="2" charset="-122"/>
                <a:ea typeface="SimSun" panose="02010600030101010101" pitchFamily="2" charset="-122"/>
              </a:rPr>
              <a:t>的医疗</a:t>
            </a:r>
            <a:r>
              <a:rPr lang="zh-CN" altLang="en-US" sz="1100" b="1" dirty="0">
                <a:solidFill>
                  <a:schemeClr val="bg1"/>
                </a:solidFill>
                <a:latin typeface="SimSun" panose="02010600030101010101" pitchFamily="2" charset="-122"/>
                <a:ea typeface="SimSun" panose="02010600030101010101" pitchFamily="2" charset="-122"/>
              </a:rPr>
              <a:t>方法清单</a:t>
            </a:r>
            <a:r>
              <a:rPr lang="zh-CN" altLang="en-US" sz="1100" dirty="0">
                <a:solidFill>
                  <a:schemeClr val="bg1"/>
                </a:solidFill>
                <a:latin typeface="SimSun" panose="02010600030101010101" pitchFamily="2" charset="-122"/>
                <a:ea typeface="SimSun" panose="02010600030101010101" pitchFamily="2" charset="-122"/>
              </a:rPr>
              <a:t>，随附由第</a:t>
            </a:r>
            <a:r>
              <a:rPr lang="en-US" altLang="zh-CN" sz="1100" dirty="0">
                <a:solidFill>
                  <a:schemeClr val="bg1"/>
                </a:solidFill>
                <a:latin typeface="SimSun" panose="02010600030101010101" pitchFamily="2" charset="-122"/>
                <a:ea typeface="SimSun" panose="02010600030101010101" pitchFamily="2" charset="-122"/>
              </a:rPr>
              <a:t>166</a:t>
            </a:r>
            <a:r>
              <a:rPr lang="zh-CN" altLang="en-US" sz="1100" dirty="0">
                <a:solidFill>
                  <a:schemeClr val="bg1"/>
                </a:solidFill>
                <a:latin typeface="SimSun" panose="02010600030101010101" pitchFamily="2" charset="-122"/>
                <a:ea typeface="SimSun" panose="02010600030101010101" pitchFamily="2" charset="-122"/>
              </a:rPr>
              <a:t>号总统令所附外国清单中的主管机关和机构颁发的许可文件（注册文件、规范性文件）。后续清单如有变更，必须告知管委会；</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dirty="0">
                <a:solidFill>
                  <a:schemeClr val="bg1"/>
                </a:solidFill>
                <a:latin typeface="SimSun" panose="02010600030101010101" pitchFamily="2" charset="-122"/>
                <a:ea typeface="SimSun" panose="02010600030101010101" pitchFamily="2" charset="-122"/>
              </a:rPr>
              <a:t>将在其中从事医疗活动的</a:t>
            </a:r>
            <a:r>
              <a:rPr lang="zh-CN" altLang="en-US" sz="1100" b="1" dirty="0">
                <a:solidFill>
                  <a:schemeClr val="bg1"/>
                </a:solidFill>
                <a:latin typeface="SimSun" panose="02010600030101010101" pitchFamily="2" charset="-122"/>
                <a:ea typeface="SimSun" panose="02010600030101010101" pitchFamily="2" charset="-122"/>
              </a:rPr>
              <a:t>场地产权确认文件</a:t>
            </a:r>
            <a:r>
              <a:rPr lang="zh-CN" altLang="en-US" sz="1100" dirty="0">
                <a:solidFill>
                  <a:schemeClr val="bg1"/>
                </a:solidFill>
                <a:latin typeface="SimSun" panose="02010600030101010101" pitchFamily="2" charset="-122"/>
                <a:ea typeface="SimSun" panose="02010600030101010101" pitchFamily="2" charset="-122"/>
              </a:rPr>
              <a:t>复印件；</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卫生站</a:t>
            </a:r>
            <a:r>
              <a:rPr lang="zh-CN" altLang="en-US" sz="1100" dirty="0">
                <a:solidFill>
                  <a:schemeClr val="bg1"/>
                </a:solidFill>
                <a:latin typeface="SimSun" panose="02010600030101010101" pitchFamily="2" charset="-122"/>
                <a:ea typeface="SimSun" panose="02010600030101010101" pitchFamily="2" charset="-122"/>
              </a:rPr>
              <a:t>颁发的关于从事医疗活动的场所及条件符合资质的</a:t>
            </a:r>
            <a:r>
              <a:rPr lang="zh-CN" altLang="en-US" sz="1100" b="1" dirty="0">
                <a:solidFill>
                  <a:schemeClr val="bg1"/>
                </a:solidFill>
                <a:latin typeface="SimSun" panose="02010600030101010101" pitchFamily="2" charset="-122"/>
                <a:ea typeface="SimSun" panose="02010600030101010101" pitchFamily="2" charset="-122"/>
              </a:rPr>
              <a:t>结论书</a:t>
            </a:r>
            <a:r>
              <a:rPr lang="zh-CN" altLang="en-US" sz="1100" dirty="0">
                <a:solidFill>
                  <a:schemeClr val="bg1"/>
                </a:solidFill>
                <a:latin typeface="SimSun" panose="02010600030101010101" pitchFamily="2" charset="-122"/>
                <a:ea typeface="SimSun" panose="02010600030101010101" pitchFamily="2" charset="-122"/>
              </a:rPr>
              <a:t>，结论书不早于向管委会提出申请的</a:t>
            </a:r>
            <a:r>
              <a:rPr lang="en-US" altLang="zh-CN" sz="1100" dirty="0">
                <a:solidFill>
                  <a:schemeClr val="bg1"/>
                </a:solidFill>
                <a:latin typeface="SimSun" panose="02010600030101010101" pitchFamily="2" charset="-122"/>
                <a:ea typeface="SimSun" panose="02010600030101010101" pitchFamily="2" charset="-122"/>
              </a:rPr>
              <a:t>3</a:t>
            </a:r>
            <a:r>
              <a:rPr lang="zh-CN" altLang="en-US" sz="1100" dirty="0">
                <a:solidFill>
                  <a:schemeClr val="bg1"/>
                </a:solidFill>
                <a:latin typeface="SimSun" panose="02010600030101010101" pitchFamily="2" charset="-122"/>
                <a:ea typeface="SimSun" panose="02010600030101010101" pitchFamily="2" charset="-122"/>
              </a:rPr>
              <a:t>个月内发放；</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dirty="0">
                <a:solidFill>
                  <a:schemeClr val="bg1"/>
                </a:solidFill>
                <a:latin typeface="SimSun" panose="02010600030101010101" pitchFamily="2" charset="-122"/>
                <a:ea typeface="SimSun" panose="02010600030101010101" pitchFamily="2" charset="-122"/>
              </a:rPr>
              <a:t>外国主管机关（机构）颁发的关于医疗设备和器械</a:t>
            </a:r>
            <a:r>
              <a:rPr lang="zh-CN" altLang="en-US" sz="1100" b="1" dirty="0">
                <a:solidFill>
                  <a:schemeClr val="bg1"/>
                </a:solidFill>
                <a:latin typeface="SimSun" panose="02010600030101010101" pitchFamily="2" charset="-122"/>
                <a:ea typeface="SimSun" panose="02010600030101010101" pitchFamily="2" charset="-122"/>
              </a:rPr>
              <a:t>技术状况评估和计量评估</a:t>
            </a:r>
            <a:r>
              <a:rPr lang="zh-CN" altLang="en-US" sz="1100" dirty="0">
                <a:solidFill>
                  <a:schemeClr val="bg1"/>
                </a:solidFill>
                <a:latin typeface="SimSun" panose="02010600030101010101" pitchFamily="2" charset="-122"/>
                <a:ea typeface="SimSun" panose="02010600030101010101" pitchFamily="2" charset="-122"/>
              </a:rPr>
              <a:t>的</a:t>
            </a:r>
            <a:r>
              <a:rPr lang="zh-CN" altLang="en-US" sz="1100" b="1" dirty="0">
                <a:solidFill>
                  <a:schemeClr val="bg1"/>
                </a:solidFill>
                <a:latin typeface="SimSun" panose="02010600030101010101" pitchFamily="2" charset="-122"/>
                <a:ea typeface="SimSun" panose="02010600030101010101" pitchFamily="2" charset="-122"/>
              </a:rPr>
              <a:t>合法结论书（证书）</a:t>
            </a:r>
            <a:r>
              <a:rPr lang="zh-CN" altLang="en-US" sz="1100" dirty="0">
                <a:solidFill>
                  <a:schemeClr val="bg1"/>
                </a:solidFill>
                <a:latin typeface="SimSun" panose="02010600030101010101" pitchFamily="2" charset="-122"/>
                <a:ea typeface="SimSun" panose="02010600030101010101" pitchFamily="2" charset="-122"/>
              </a:rPr>
              <a:t>，结论书不早于向管委会提出申请的</a:t>
            </a:r>
            <a:r>
              <a:rPr lang="en-US" altLang="zh-CN" sz="1100" dirty="0">
                <a:solidFill>
                  <a:schemeClr val="bg1"/>
                </a:solidFill>
                <a:latin typeface="SimSun" panose="02010600030101010101" pitchFamily="2" charset="-122"/>
                <a:ea typeface="SimSun" panose="02010600030101010101" pitchFamily="2" charset="-122"/>
              </a:rPr>
              <a:t>3</a:t>
            </a:r>
            <a:r>
              <a:rPr lang="zh-CN" altLang="en-US" sz="1100" dirty="0">
                <a:solidFill>
                  <a:schemeClr val="bg1"/>
                </a:solidFill>
                <a:latin typeface="SimSun" panose="02010600030101010101" pitchFamily="2" charset="-122"/>
                <a:ea typeface="SimSun" panose="02010600030101010101" pitchFamily="2" charset="-122"/>
              </a:rPr>
              <a:t>个月内发放；</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内部制度规则；</a:t>
            </a:r>
            <a:endParaRPr lang="en-US" altLang="zh-CN" sz="1100" b="1"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人员编制表</a:t>
            </a:r>
            <a:r>
              <a:rPr lang="zh-CN" altLang="en-US" sz="1100" dirty="0">
                <a:solidFill>
                  <a:schemeClr val="bg1"/>
                </a:solidFill>
                <a:latin typeface="SimSun" panose="02010600030101010101" pitchFamily="2" charset="-122"/>
                <a:ea typeface="SimSun" panose="02010600030101010101" pitchFamily="2" charset="-122"/>
              </a:rPr>
              <a:t>复印件；</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医疗活动负责人的任命命令</a:t>
            </a:r>
            <a:r>
              <a:rPr lang="zh-CN" altLang="en-US" sz="1100" dirty="0">
                <a:solidFill>
                  <a:schemeClr val="bg1"/>
                </a:solidFill>
                <a:latin typeface="SimSun" panose="02010600030101010101" pitchFamily="2" charset="-122"/>
                <a:ea typeface="SimSun" panose="02010600030101010101" pitchFamily="2" charset="-122"/>
              </a:rPr>
              <a:t>复印件，以及其聘用命令摘要；</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带有白俄罗斯语或俄语译文</a:t>
            </a:r>
            <a:r>
              <a:rPr lang="zh-CN" altLang="en-US" sz="1100" dirty="0">
                <a:solidFill>
                  <a:schemeClr val="bg1"/>
                </a:solidFill>
                <a:latin typeface="SimSun" panose="02010600030101010101" pitchFamily="2" charset="-122"/>
                <a:ea typeface="SimSun" panose="02010600030101010101" pitchFamily="2" charset="-122"/>
              </a:rPr>
              <a:t>的外国</a:t>
            </a:r>
            <a:r>
              <a:rPr lang="zh-CN" altLang="en-US" sz="1100" b="1" dirty="0">
                <a:solidFill>
                  <a:schemeClr val="bg1"/>
                </a:solidFill>
                <a:latin typeface="SimSun" panose="02010600030101010101" pitchFamily="2" charset="-122"/>
                <a:ea typeface="SimSun" panose="02010600030101010101" pitchFamily="2" charset="-122"/>
              </a:rPr>
              <a:t>毕业证书</a:t>
            </a:r>
            <a:r>
              <a:rPr lang="zh-CN" altLang="en-US" sz="1100" dirty="0">
                <a:solidFill>
                  <a:schemeClr val="bg1"/>
                </a:solidFill>
                <a:latin typeface="SimSun" panose="02010600030101010101" pitchFamily="2" charset="-122"/>
                <a:ea typeface="SimSun" panose="02010600030101010101" pitchFamily="2" charset="-122"/>
              </a:rPr>
              <a:t>和（或）用于证明医疗活动负责人资质的许可文件</a:t>
            </a:r>
            <a:r>
              <a:rPr lang="zh-CN" altLang="en-US" sz="1100" b="1" dirty="0">
                <a:solidFill>
                  <a:schemeClr val="bg1"/>
                </a:solidFill>
                <a:latin typeface="SimSun" panose="02010600030101010101" pitchFamily="2" charset="-122"/>
                <a:ea typeface="SimSun" panose="02010600030101010101" pitchFamily="2" charset="-122"/>
              </a:rPr>
              <a:t>合法复印件</a:t>
            </a:r>
            <a:r>
              <a:rPr lang="zh-CN" altLang="en-US" sz="1100" dirty="0">
                <a:solidFill>
                  <a:schemeClr val="bg1"/>
                </a:solidFill>
                <a:latin typeface="SimSun" panose="02010600030101010101" pitchFamily="2" charset="-122"/>
                <a:ea typeface="SimSun" panose="02010600030101010101" pitchFamily="2" charset="-122"/>
              </a:rPr>
              <a:t>；</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提供医疗服务的员工信息</a:t>
            </a:r>
            <a:r>
              <a:rPr lang="zh-CN" altLang="en-US" sz="1100" dirty="0">
                <a:solidFill>
                  <a:schemeClr val="bg1"/>
                </a:solidFill>
                <a:latin typeface="SimSun" panose="02010600030101010101" pitchFamily="2" charset="-122"/>
                <a:ea typeface="SimSun" panose="02010600030101010101" pitchFamily="2" charset="-122"/>
              </a:rPr>
              <a:t>，随附</a:t>
            </a:r>
            <a:r>
              <a:rPr lang="zh-CN" altLang="en-US" sz="1100" b="1" dirty="0">
                <a:solidFill>
                  <a:schemeClr val="bg1"/>
                </a:solidFill>
                <a:latin typeface="SimSun" panose="02010600030101010101" pitchFamily="2" charset="-122"/>
                <a:ea typeface="SimSun" panose="02010600030101010101" pitchFamily="2" charset="-122"/>
              </a:rPr>
              <a:t>第</a:t>
            </a:r>
            <a:r>
              <a:rPr lang="en-US" altLang="zh-CN" sz="1100" b="1" dirty="0">
                <a:solidFill>
                  <a:schemeClr val="bg1"/>
                </a:solidFill>
                <a:latin typeface="SimSun" panose="02010600030101010101" pitchFamily="2" charset="-122"/>
                <a:ea typeface="SimSun" panose="02010600030101010101" pitchFamily="2" charset="-122"/>
              </a:rPr>
              <a:t>10</a:t>
            </a:r>
            <a:r>
              <a:rPr lang="zh-CN" altLang="en-US" sz="1100" b="1" dirty="0">
                <a:solidFill>
                  <a:schemeClr val="bg1"/>
                </a:solidFill>
                <a:latin typeface="SimSun" panose="02010600030101010101" pitchFamily="2" charset="-122"/>
                <a:ea typeface="SimSun" panose="02010600030101010101" pitchFamily="2" charset="-122"/>
              </a:rPr>
              <a:t>条</a:t>
            </a:r>
            <a:r>
              <a:rPr lang="zh-CN" altLang="en-US" sz="1100" dirty="0">
                <a:solidFill>
                  <a:schemeClr val="bg1"/>
                </a:solidFill>
                <a:latin typeface="SimSun" panose="02010600030101010101" pitchFamily="2" charset="-122"/>
                <a:ea typeface="SimSun" panose="02010600030101010101" pitchFamily="2" charset="-122"/>
              </a:rPr>
              <a:t>中指出的证明其有权提供医疗服务的文件；</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r>
              <a:rPr lang="zh-CN" altLang="en-US" sz="1100" b="1" dirty="0">
                <a:solidFill>
                  <a:schemeClr val="bg1"/>
                </a:solidFill>
                <a:latin typeface="SimSun" panose="02010600030101010101" pitchFamily="2" charset="-122"/>
                <a:ea typeface="SimSun" panose="02010600030101010101" pitchFamily="2" charset="-122"/>
              </a:rPr>
              <a:t>医疗设备</a:t>
            </a:r>
            <a:r>
              <a:rPr lang="zh-CN" altLang="en-US" sz="1100" dirty="0">
                <a:solidFill>
                  <a:schemeClr val="bg1"/>
                </a:solidFill>
                <a:latin typeface="SimSun" panose="02010600030101010101" pitchFamily="2" charset="-122"/>
                <a:ea typeface="SimSun" panose="02010600030101010101" pitchFamily="2" charset="-122"/>
              </a:rPr>
              <a:t>和器械</a:t>
            </a:r>
            <a:r>
              <a:rPr lang="zh-CN" altLang="en-US" sz="1100" b="1" dirty="0">
                <a:solidFill>
                  <a:schemeClr val="bg1"/>
                </a:solidFill>
                <a:latin typeface="SimSun" panose="02010600030101010101" pitchFamily="2" charset="-122"/>
                <a:ea typeface="SimSun" panose="02010600030101010101" pitchFamily="2" charset="-122"/>
              </a:rPr>
              <a:t>技术维护负责人的聘用（任命）命令</a:t>
            </a:r>
            <a:r>
              <a:rPr lang="zh-CN" altLang="en-US" sz="1100" dirty="0">
                <a:solidFill>
                  <a:schemeClr val="bg1"/>
                </a:solidFill>
                <a:latin typeface="SimSun" panose="02010600030101010101" pitchFamily="2" charset="-122"/>
                <a:ea typeface="SimSun" panose="02010600030101010101" pitchFamily="2" charset="-122"/>
              </a:rPr>
              <a:t>复印件，或与第三方签署的提供此服务的合同复印件。</a:t>
            </a:r>
            <a:endParaRPr lang="en-US" altLang="zh-CN" sz="11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en-US" altLang="zh-CN" sz="1000" dirty="0">
              <a:solidFill>
                <a:schemeClr val="bg1"/>
              </a:solidFill>
              <a:latin typeface="SimSun" panose="02010600030101010101" pitchFamily="2" charset="-122"/>
              <a:ea typeface="SimSun" panose="02010600030101010101" pitchFamily="2" charset="-122"/>
            </a:endParaRPr>
          </a:p>
          <a:p>
            <a:pPr marL="228600" indent="-228600">
              <a:buFontTx/>
              <a:buAutoNum type="arabicPeriod"/>
            </a:pPr>
            <a:endParaRPr lang="ru-RU" sz="1000" dirty="0">
              <a:solidFill>
                <a:schemeClr val="bg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220436" y="749154"/>
            <a:ext cx="5690507" cy="6043549"/>
          </a:xfrm>
          <a:prstGeom prst="flowChartAlternateProcess">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i="0" dirty="0">
                <a:solidFill>
                  <a:schemeClr val="bg1"/>
                </a:solidFill>
                <a:effectLst/>
                <a:latin typeface="Times New Roman" panose="02020603050405020304" pitchFamily="18" charset="0"/>
              </a:rPr>
              <a:t>Для получения разрешения на осуществление медицинской деятельности</a:t>
            </a:r>
          </a:p>
          <a:p>
            <a:pPr algn="ctr"/>
            <a:r>
              <a:rPr lang="ru-RU" sz="900" b="1" i="0" u="sng" dirty="0">
                <a:solidFill>
                  <a:schemeClr val="bg1"/>
                </a:solidFill>
                <a:effectLst/>
                <a:latin typeface="Times New Roman" panose="02020603050405020304" pitchFamily="18" charset="0"/>
              </a:rPr>
              <a:t>с применением незарегистрированных лекарственных препаратов и медицинских изделий, а также неутвержденных к применению методов оказания медицинской помощи </a:t>
            </a:r>
          </a:p>
          <a:p>
            <a:pPr algn="ctr"/>
            <a:r>
              <a:rPr lang="ru-RU" sz="900" b="1" i="0" dirty="0">
                <a:solidFill>
                  <a:schemeClr val="bg1"/>
                </a:solidFill>
                <a:effectLst/>
                <a:latin typeface="Times New Roman" panose="02020603050405020304" pitchFamily="18" charset="0"/>
              </a:rPr>
              <a:t>в администрацию парка предоставляются:</a:t>
            </a:r>
          </a:p>
          <a:p>
            <a:pPr algn="ctr"/>
            <a:endParaRPr lang="ru-RU" sz="900" b="1" i="0" u="sng" dirty="0">
              <a:solidFill>
                <a:schemeClr val="bg1"/>
              </a:solidFill>
              <a:effectLst/>
              <a:latin typeface="Times New Roman" panose="02020603050405020304" pitchFamily="18" charset="0"/>
            </a:endParaRPr>
          </a:p>
          <a:p>
            <a:r>
              <a:rPr lang="ru-RU" sz="900" b="1" dirty="0">
                <a:solidFill>
                  <a:schemeClr val="bg1"/>
                </a:solidFill>
                <a:latin typeface="Times New Roman" panose="02020603050405020304" pitchFamily="18" charset="0"/>
              </a:rPr>
              <a:t>1. З</a:t>
            </a:r>
            <a:r>
              <a:rPr lang="ru-RU" sz="900" b="1" i="0" dirty="0">
                <a:solidFill>
                  <a:schemeClr val="bg1"/>
                </a:solidFill>
                <a:effectLst/>
                <a:latin typeface="Times New Roman" panose="02020603050405020304" pitchFamily="18" charset="0"/>
              </a:rPr>
              <a:t>аявление</a:t>
            </a:r>
            <a:r>
              <a:rPr lang="ru-RU" sz="900" b="0" i="0" dirty="0">
                <a:solidFill>
                  <a:schemeClr val="bg1"/>
                </a:solidFill>
                <a:effectLst/>
                <a:latin typeface="Times New Roman" panose="02020603050405020304" pitchFamily="18" charset="0"/>
              </a:rPr>
              <a:t> по установленной форме</a:t>
            </a:r>
          </a:p>
          <a:p>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2. У</a:t>
            </a:r>
            <a:r>
              <a:rPr lang="ru-RU" sz="900" dirty="0">
                <a:solidFill>
                  <a:schemeClr val="bg1"/>
                </a:solidFill>
                <a:latin typeface="Times New Roman" panose="02020603050405020304" pitchFamily="18" charset="0"/>
              </a:rPr>
              <a:t>твержденный резидентом </a:t>
            </a:r>
            <a:r>
              <a:rPr lang="ru-RU" sz="900" b="1" dirty="0">
                <a:solidFill>
                  <a:schemeClr val="bg1"/>
                </a:solidFill>
                <a:latin typeface="Times New Roman" panose="02020603050405020304" pitchFamily="18" charset="0"/>
              </a:rPr>
              <a:t>п</a:t>
            </a:r>
            <a:r>
              <a:rPr lang="ru-RU" sz="900" b="1" i="0" dirty="0">
                <a:solidFill>
                  <a:schemeClr val="bg1"/>
                </a:solidFill>
                <a:effectLst/>
                <a:latin typeface="Times New Roman" panose="02020603050405020304" pitchFamily="18" charset="0"/>
              </a:rPr>
              <a:t>еречень работ и услуг</a:t>
            </a:r>
            <a:r>
              <a:rPr lang="ru-RU" sz="900" b="0" i="0" dirty="0">
                <a:solidFill>
                  <a:schemeClr val="bg1"/>
                </a:solidFill>
                <a:effectLst/>
                <a:latin typeface="Times New Roman" panose="02020603050405020304" pitchFamily="18" charset="0"/>
              </a:rPr>
              <a:t>, составляющих медицинскую деятельность, и относящихся к ним процедур (исследований, манипуляций). О последующем изменении перечня необходимо </a:t>
            </a:r>
            <a:r>
              <a:rPr lang="ru-RU" sz="900" dirty="0">
                <a:solidFill>
                  <a:schemeClr val="bg1"/>
                </a:solidFill>
                <a:latin typeface="Times New Roman" panose="02020603050405020304" pitchFamily="18" charset="0"/>
              </a:rPr>
              <a:t>сообщить</a:t>
            </a:r>
            <a:r>
              <a:rPr lang="ru-RU" sz="900" b="0" i="0" dirty="0">
                <a:solidFill>
                  <a:schemeClr val="bg1"/>
                </a:solidFill>
                <a:effectLst/>
                <a:latin typeface="Times New Roman" panose="02020603050405020304" pitchFamily="18" charset="0"/>
              </a:rPr>
              <a:t> администрации парка</a:t>
            </a:r>
          </a:p>
          <a:p>
            <a:pPr marL="171450" indent="-171450">
              <a:buFont typeface="Wingdings" panose="05000000000000000000" pitchFamily="2" charset="2"/>
              <a:buChar char="q"/>
            </a:pPr>
            <a:endParaRPr lang="ru-RU" sz="900" b="0" i="0" dirty="0">
              <a:solidFill>
                <a:schemeClr val="bg1"/>
              </a:solidFill>
              <a:effectLst/>
              <a:latin typeface="Times New Roman" panose="02020603050405020304" pitchFamily="18" charset="0"/>
            </a:endParaRPr>
          </a:p>
          <a:p>
            <a:r>
              <a:rPr lang="ru-RU" sz="900" b="1" dirty="0">
                <a:solidFill>
                  <a:schemeClr val="bg1"/>
                </a:solidFill>
                <a:latin typeface="Times New Roman" panose="02020603050405020304" pitchFamily="18" charset="0"/>
              </a:rPr>
              <a:t>3. П</a:t>
            </a:r>
            <a:r>
              <a:rPr lang="ru-RU" sz="900" b="1" i="0" dirty="0">
                <a:solidFill>
                  <a:schemeClr val="bg1"/>
                </a:solidFill>
                <a:effectLst/>
                <a:latin typeface="Times New Roman" panose="02020603050405020304" pitchFamily="18" charset="0"/>
              </a:rPr>
              <a:t>еречень неутвержденных к применению методов </a:t>
            </a:r>
            <a:r>
              <a:rPr lang="ru-RU" sz="900" b="0" i="0" dirty="0">
                <a:solidFill>
                  <a:schemeClr val="bg1"/>
                </a:solidFill>
                <a:effectLst/>
                <a:latin typeface="Times New Roman" panose="02020603050405020304" pitchFamily="18" charset="0"/>
              </a:rPr>
              <a:t>оказания медицинской помощи с приложением разрешительной (регистрационной, нормативной) документации, выданной уполномоченными органами и организациями иностранного государства из перечня к Указу №166. При последующем изменении перечня необходимо обратиться в администрацию парка</a:t>
            </a:r>
          </a:p>
          <a:p>
            <a:pPr marL="171450" indent="-171450">
              <a:buFont typeface="Wingdings" panose="05000000000000000000" pitchFamily="2" charset="2"/>
              <a:buChar char="q"/>
            </a:pPr>
            <a:endParaRPr lang="ru-RU" sz="900" b="0" i="0" dirty="0">
              <a:solidFill>
                <a:schemeClr val="bg1"/>
              </a:solidFill>
              <a:effectLst/>
              <a:latin typeface="Times New Roman" panose="02020603050405020304" pitchFamily="18" charset="0"/>
            </a:endParaRPr>
          </a:p>
          <a:p>
            <a:r>
              <a:rPr lang="ru-RU" sz="900" b="1" dirty="0">
                <a:solidFill>
                  <a:schemeClr val="bg1"/>
                </a:solidFill>
                <a:latin typeface="Times New Roman" panose="02020603050405020304" pitchFamily="18" charset="0"/>
              </a:rPr>
              <a:t>4. </a:t>
            </a:r>
            <a:r>
              <a:rPr lang="ru-RU" sz="900" dirty="0">
                <a:solidFill>
                  <a:schemeClr val="bg1"/>
                </a:solidFill>
                <a:latin typeface="Times New Roman" panose="02020603050405020304" pitchFamily="18" charset="0"/>
              </a:rPr>
              <a:t>Копия </a:t>
            </a:r>
            <a:r>
              <a:rPr lang="ru-RU" sz="900" b="1" dirty="0">
                <a:solidFill>
                  <a:schemeClr val="bg1"/>
                </a:solidFill>
                <a:latin typeface="Times New Roman" panose="02020603050405020304" pitchFamily="18" charset="0"/>
              </a:rPr>
              <a:t>документа, подтверждающего право на помещение</a:t>
            </a:r>
            <a:r>
              <a:rPr lang="ru-RU" sz="900" dirty="0">
                <a:solidFill>
                  <a:schemeClr val="bg1"/>
                </a:solidFill>
                <a:latin typeface="Times New Roman" panose="02020603050405020304" pitchFamily="18" charset="0"/>
              </a:rPr>
              <a:t>, в котором будет осуществляться медицинская деятельность</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5. З</a:t>
            </a:r>
            <a:r>
              <a:rPr lang="ru-RU" sz="900" b="1" i="0" dirty="0">
                <a:solidFill>
                  <a:schemeClr val="bg1"/>
                </a:solidFill>
                <a:effectLst/>
                <a:latin typeface="Times New Roman" panose="02020603050405020304" pitchFamily="18" charset="0"/>
              </a:rPr>
              <a:t>аключение </a:t>
            </a:r>
            <a:r>
              <a:rPr lang="ru-RU" sz="900" b="1" i="0" dirty="0" err="1">
                <a:solidFill>
                  <a:schemeClr val="bg1"/>
                </a:solidFill>
                <a:effectLst/>
                <a:latin typeface="Times New Roman" panose="02020603050405020304" pitchFamily="18" charset="0"/>
              </a:rPr>
              <a:t>санстанции</a:t>
            </a:r>
            <a:r>
              <a:rPr lang="ru-RU" sz="900" b="1" i="0" dirty="0">
                <a:solidFill>
                  <a:schemeClr val="bg1"/>
                </a:solidFill>
                <a:effectLst/>
                <a:latin typeface="Times New Roman" panose="02020603050405020304" pitchFamily="18" charset="0"/>
              </a:rPr>
              <a:t> </a:t>
            </a:r>
            <a:r>
              <a:rPr lang="ru-RU" sz="900" b="0" i="0" dirty="0">
                <a:solidFill>
                  <a:schemeClr val="bg1"/>
                </a:solidFill>
                <a:effectLst/>
                <a:latin typeface="Times New Roman" panose="02020603050405020304" pitchFamily="18" charset="0"/>
              </a:rPr>
              <a:t>о соответствии помещения и условий для осуществления медицинской деятельности, выданное не ранее, чем за 3 месяца до обращения в администрацию парка</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6. Легализованное заключение (акт) </a:t>
            </a:r>
            <a:r>
              <a:rPr lang="ru-RU" sz="900" dirty="0">
                <a:solidFill>
                  <a:schemeClr val="bg1"/>
                </a:solidFill>
                <a:latin typeface="Times New Roman" panose="02020603050405020304" pitchFamily="18" charset="0"/>
              </a:rPr>
              <a:t>уполномоченного органа (организации) иностранного государства </a:t>
            </a:r>
            <a:r>
              <a:rPr lang="ru-RU" sz="900" b="1" dirty="0">
                <a:solidFill>
                  <a:schemeClr val="bg1"/>
                </a:solidFill>
                <a:latin typeface="Times New Roman" panose="02020603050405020304" pitchFamily="18" charset="0"/>
              </a:rPr>
              <a:t>об оценке технического состояния и метрологической оценке </a:t>
            </a:r>
            <a:r>
              <a:rPr lang="ru-RU" sz="900" dirty="0">
                <a:solidFill>
                  <a:schemeClr val="bg1"/>
                </a:solidFill>
                <a:latin typeface="Times New Roman" panose="02020603050405020304" pitchFamily="18" charset="0"/>
              </a:rPr>
              <a:t>медицинского оборудования и изделий, выданное не ранее, чем за 3 месяца до обращения в администрацию парка</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7. Правила внутреннего распорядка</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8. </a:t>
            </a:r>
            <a:r>
              <a:rPr lang="ru-RU" sz="900" dirty="0">
                <a:solidFill>
                  <a:schemeClr val="bg1"/>
                </a:solidFill>
                <a:latin typeface="Times New Roman" panose="02020603050405020304" pitchFamily="18" charset="0"/>
              </a:rPr>
              <a:t>Копия </a:t>
            </a:r>
            <a:r>
              <a:rPr lang="ru-RU" sz="900" b="1" dirty="0">
                <a:solidFill>
                  <a:schemeClr val="bg1"/>
                </a:solidFill>
                <a:latin typeface="Times New Roman" panose="02020603050405020304" pitchFamily="18" charset="0"/>
              </a:rPr>
              <a:t>штатного расписания</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9. </a:t>
            </a:r>
            <a:r>
              <a:rPr lang="ru-RU" sz="900" dirty="0">
                <a:solidFill>
                  <a:schemeClr val="bg1"/>
                </a:solidFill>
                <a:latin typeface="Times New Roman" panose="02020603050405020304" pitchFamily="18" charset="0"/>
              </a:rPr>
              <a:t>Копия </a:t>
            </a:r>
            <a:r>
              <a:rPr lang="ru-RU" sz="900" b="1" dirty="0">
                <a:solidFill>
                  <a:schemeClr val="bg1"/>
                </a:solidFill>
                <a:latin typeface="Times New Roman" panose="02020603050405020304" pitchFamily="18" charset="0"/>
              </a:rPr>
              <a:t>приказа о назначении лица, ответственного за медицинскую деятельность</a:t>
            </a:r>
            <a:r>
              <a:rPr lang="ru-RU" sz="900" dirty="0">
                <a:solidFill>
                  <a:schemeClr val="bg1"/>
                </a:solidFill>
                <a:latin typeface="Times New Roman" panose="02020603050405020304" pitchFamily="18" charset="0"/>
              </a:rPr>
              <a:t>, и выписку из приказа о приеме его на работу</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10. Легализованные копии с переводом на белорусский или русский язык диплома </a:t>
            </a:r>
            <a:r>
              <a:rPr lang="ru-RU" sz="900" dirty="0">
                <a:solidFill>
                  <a:schemeClr val="bg1"/>
                </a:solidFill>
                <a:latin typeface="Times New Roman" panose="02020603050405020304" pitchFamily="18" charset="0"/>
              </a:rPr>
              <a:t>и (или) разрешительных документов иностранного государства, подтверждающих квалификацию лица, ответственного за медицинскую деятельность</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b="1" dirty="0">
                <a:solidFill>
                  <a:schemeClr val="bg1"/>
                </a:solidFill>
                <a:latin typeface="Times New Roman" panose="02020603050405020304" pitchFamily="18" charset="0"/>
              </a:rPr>
              <a:t>11. Сведения  о работниках, оказывающих медицинские услуги (работы)</a:t>
            </a:r>
            <a:r>
              <a:rPr lang="ru-RU" sz="900" dirty="0">
                <a:solidFill>
                  <a:schemeClr val="bg1"/>
                </a:solidFill>
                <a:latin typeface="Times New Roman" panose="02020603050405020304" pitchFamily="18" charset="0"/>
              </a:rPr>
              <a:t>, с приложением документов, указанных в </a:t>
            </a:r>
            <a:r>
              <a:rPr lang="ru-RU" sz="900" b="1" dirty="0">
                <a:solidFill>
                  <a:schemeClr val="bg1"/>
                </a:solidFill>
                <a:latin typeface="Times New Roman" panose="02020603050405020304" pitchFamily="18" charset="0"/>
              </a:rPr>
              <a:t>п.10</a:t>
            </a:r>
            <a:r>
              <a:rPr lang="ru-RU" sz="900" dirty="0">
                <a:solidFill>
                  <a:schemeClr val="bg1"/>
                </a:solidFill>
                <a:latin typeface="Times New Roman" panose="02020603050405020304" pitchFamily="18" charset="0"/>
              </a:rPr>
              <a:t>, подтверждающих их право на оказание медицинских услуг (работ)</a:t>
            </a:r>
          </a:p>
          <a:p>
            <a:pPr marL="171450" indent="-171450">
              <a:buFont typeface="Wingdings" panose="05000000000000000000" pitchFamily="2" charset="2"/>
              <a:buChar char="q"/>
            </a:pPr>
            <a:endParaRPr lang="ru-RU" sz="900" dirty="0">
              <a:solidFill>
                <a:schemeClr val="bg1"/>
              </a:solidFill>
              <a:latin typeface="Times New Roman" panose="02020603050405020304" pitchFamily="18" charset="0"/>
            </a:endParaRPr>
          </a:p>
          <a:p>
            <a:r>
              <a:rPr lang="ru-RU" sz="900" dirty="0">
                <a:solidFill>
                  <a:schemeClr val="bg1"/>
                </a:solidFill>
                <a:latin typeface="Times New Roman" panose="02020603050405020304" pitchFamily="18" charset="0"/>
              </a:rPr>
              <a:t>12. Копия </a:t>
            </a:r>
            <a:r>
              <a:rPr lang="ru-RU" sz="900" b="1" dirty="0">
                <a:solidFill>
                  <a:schemeClr val="bg1"/>
                </a:solidFill>
                <a:latin typeface="Times New Roman" panose="02020603050405020304" pitchFamily="18" charset="0"/>
              </a:rPr>
              <a:t>приказа о приеме на работу (назначении) лица, ответственного за техобслуживание медицинского оборудования</a:t>
            </a:r>
            <a:r>
              <a:rPr lang="ru-RU" sz="900" dirty="0">
                <a:solidFill>
                  <a:schemeClr val="bg1"/>
                </a:solidFill>
                <a:latin typeface="Times New Roman" panose="02020603050405020304" pitchFamily="18" charset="0"/>
              </a:rPr>
              <a:t> и изделий, либо копию договора с третьим лицом на оказание таких услуг</a:t>
            </a:r>
          </a:p>
          <a:p>
            <a:pPr marL="171450" indent="-171450">
              <a:buFont typeface="Wingdings" panose="05000000000000000000" pitchFamily="2" charset="2"/>
              <a:buChar char="q"/>
            </a:pPr>
            <a:endParaRPr lang="ru-RU" sz="1100" b="0" i="0" dirty="0">
              <a:solidFill>
                <a:schemeClr val="tx1"/>
              </a:solidFill>
              <a:effectLst/>
              <a:latin typeface="Times New Roman" panose="02020603050405020304" pitchFamily="18" charset="0"/>
            </a:endParaRPr>
          </a:p>
        </p:txBody>
      </p:sp>
      <p:pic>
        <p:nvPicPr>
          <p:cNvPr id="5" name="Рисунок 4" descr="Больница контур">
            <a:extLst>
              <a:ext uri="{FF2B5EF4-FFF2-40B4-BE49-F238E27FC236}">
                <a16:creationId xmlns:a16="http://schemas.microsoft.com/office/drawing/2014/main" id="{13465473-2B48-4E47-B2DF-C5DB1F0726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043" y="308265"/>
            <a:ext cx="812120" cy="440888"/>
          </a:xfrm>
          <a:prstGeom prst="rect">
            <a:avLst/>
          </a:prstGeom>
        </p:spPr>
      </p:pic>
    </p:spTree>
    <p:extLst>
      <p:ext uri="{BB962C8B-B14F-4D97-AF65-F5344CB8AC3E}">
        <p14:creationId xmlns:p14="http://schemas.microsoft.com/office/powerpoint/2010/main" val="670599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522515"/>
          </a:xfrm>
          <a:solidFill>
            <a:schemeClr val="bg2">
              <a:lumMod val="20000"/>
              <a:lumOff val="80000"/>
            </a:schemeClr>
          </a:solidFill>
        </p:spPr>
        <p:txBody>
          <a:bodyPr anchor="t">
            <a:noAutofit/>
          </a:bodyPr>
          <a:lstStyle/>
          <a:p>
            <a:pPr algn="ctr"/>
            <a:r>
              <a:rPr lang="ru-RU" sz="9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a:t>
            </a:r>
            <a:br>
              <a:rPr lang="en-US" sz="9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巨石”中白工业园区医疗服务提供程序细则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br>
              <a:rPr lang="en-US" sz="900" b="1" dirty="0">
                <a:solidFill>
                  <a:schemeClr val="bg2">
                    <a:lumMod val="50000"/>
                  </a:schemeClr>
                </a:solidFill>
                <a:latin typeface="Times New Roman" panose="02020603050405020304" pitchFamily="18" charset="0"/>
                <a:cs typeface="Times New Roman" panose="02020603050405020304" pitchFamily="18" charset="0"/>
              </a:rPr>
            </a:br>
            <a:br>
              <a:rPr lang="en-US" sz="900" b="1" dirty="0">
                <a:solidFill>
                  <a:schemeClr val="bg2">
                    <a:lumMod val="50000"/>
                  </a:schemeClr>
                </a:solidFill>
                <a:latin typeface="Times New Roman" panose="02020603050405020304" pitchFamily="18" charset="0"/>
                <a:cs typeface="Times New Roman" panose="02020603050405020304" pitchFamily="18" charset="0"/>
              </a:rPr>
            </a:br>
            <a:endParaRPr lang="ru-RU" sz="9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350226" y="734786"/>
            <a:ext cx="5226732" cy="2881993"/>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在个人向管委会申请的情况下，</a:t>
            </a:r>
            <a:r>
              <a:rPr lang="zh-CN" altLang="en-US" sz="1200" b="1" dirty="0">
                <a:solidFill>
                  <a:schemeClr val="tx1"/>
                </a:solidFill>
                <a:latin typeface="SimSun" panose="02010600030101010101" pitchFamily="2" charset="-122"/>
                <a:ea typeface="SimSun" panose="02010600030101010101" pitchFamily="2" charset="-122"/>
              </a:rPr>
              <a:t>许可申请表及其随附文件可以书面形式</a:t>
            </a:r>
            <a:r>
              <a:rPr lang="zh-CN" altLang="en-US" sz="1200" dirty="0">
                <a:solidFill>
                  <a:schemeClr val="tx1"/>
                </a:solidFill>
                <a:latin typeface="SimSun" panose="02010600030101010101" pitchFamily="2" charset="-122"/>
                <a:ea typeface="SimSun" panose="02010600030101010101" pitchFamily="2" charset="-122"/>
              </a:rPr>
              <a:t>提交（这种情况下需要提供</a:t>
            </a:r>
            <a:r>
              <a:rPr lang="en-US" altLang="zh-CN" sz="1200" dirty="0">
                <a:solidFill>
                  <a:schemeClr val="tx1"/>
                </a:solidFill>
                <a:latin typeface="SimSun" panose="02010600030101010101" pitchFamily="2" charset="-122"/>
                <a:ea typeface="SimSun" panose="02010600030101010101" pitchFamily="2" charset="-122"/>
              </a:rPr>
              <a:t>2</a:t>
            </a:r>
            <a:r>
              <a:rPr lang="zh-CN" altLang="en-US" sz="1200" dirty="0">
                <a:solidFill>
                  <a:schemeClr val="tx1"/>
                </a:solidFill>
                <a:latin typeface="SimSun" panose="02010600030101010101" pitchFamily="2" charset="-122"/>
                <a:ea typeface="SimSun" panose="02010600030101010101" pitchFamily="2" charset="-122"/>
              </a:rPr>
              <a:t>份文件清单并确认权限）或在</a:t>
            </a:r>
            <a:r>
              <a:rPr lang="en-US" sz="1200" b="0" i="0" dirty="0">
                <a:solidFill>
                  <a:schemeClr val="tx1"/>
                </a:solidFill>
                <a:effectLst/>
                <a:latin typeface="SimSun" panose="02010600030101010101" pitchFamily="2" charset="-122"/>
                <a:ea typeface="SimSun" panose="02010600030101010101" pitchFamily="2" charset="-122"/>
              </a:rPr>
              <a:t>onestation.by</a:t>
            </a:r>
            <a:r>
              <a:rPr lang="zh-CN" altLang="en-US" sz="1200" b="0" i="0" dirty="0">
                <a:solidFill>
                  <a:schemeClr val="tx1"/>
                </a:solidFill>
                <a:effectLst/>
                <a:latin typeface="SimSun" panose="02010600030101010101" pitchFamily="2" charset="-122"/>
                <a:ea typeface="SimSun" panose="02010600030101010101" pitchFamily="2" charset="-122"/>
              </a:rPr>
              <a:t>上</a:t>
            </a:r>
            <a:r>
              <a:rPr lang="zh-CN" altLang="en-US" sz="1200" b="1" i="0" dirty="0">
                <a:solidFill>
                  <a:schemeClr val="tx1"/>
                </a:solidFill>
                <a:effectLst/>
                <a:latin typeface="SimSun" panose="02010600030101010101" pitchFamily="2" charset="-122"/>
                <a:ea typeface="SimSun" panose="02010600030101010101" pitchFamily="2" charset="-122"/>
              </a:rPr>
              <a:t>以</a:t>
            </a:r>
            <a:r>
              <a:rPr lang="zh-CN" altLang="en-US" sz="1200" b="1" dirty="0">
                <a:solidFill>
                  <a:schemeClr val="tx1"/>
                </a:solidFill>
                <a:latin typeface="SimSun" panose="02010600030101010101" pitchFamily="2" charset="-122"/>
                <a:ea typeface="SimSun" panose="02010600030101010101" pitchFamily="2" charset="-122"/>
              </a:rPr>
              <a:t>电子</a:t>
            </a:r>
            <a:r>
              <a:rPr lang="zh-CN" altLang="en-US" sz="1200" b="1" i="0" dirty="0">
                <a:solidFill>
                  <a:schemeClr val="tx1"/>
                </a:solidFill>
                <a:effectLst/>
                <a:latin typeface="SimSun" panose="02010600030101010101" pitchFamily="2" charset="-122"/>
                <a:ea typeface="SimSun" panose="02010600030101010101" pitchFamily="2" charset="-122"/>
              </a:rPr>
              <a:t>形式</a:t>
            </a:r>
            <a:r>
              <a:rPr lang="zh-CN" altLang="en-US" sz="1200" b="0" i="0" dirty="0">
                <a:solidFill>
                  <a:schemeClr val="tx1"/>
                </a:solidFill>
                <a:effectLst/>
                <a:latin typeface="SimSun" panose="02010600030101010101" pitchFamily="2" charset="-122"/>
                <a:ea typeface="SimSun" panose="02010600030101010101" pitchFamily="2" charset="-122"/>
              </a:rPr>
              <a:t>提交。申请表和</a:t>
            </a:r>
            <a:r>
              <a:rPr lang="zh-CN" altLang="en-US" sz="1200" dirty="0">
                <a:solidFill>
                  <a:schemeClr val="tx1"/>
                </a:solidFill>
                <a:latin typeface="SimSun" panose="02010600030101010101" pitchFamily="2" charset="-122"/>
                <a:ea typeface="SimSun" panose="02010600030101010101" pitchFamily="2" charset="-122"/>
              </a:rPr>
              <a:t>清单的格式由</a:t>
            </a:r>
            <a:r>
              <a:rPr lang="zh-CN" altLang="en-US" sz="1200" b="0" i="0" dirty="0">
                <a:solidFill>
                  <a:schemeClr val="tx1"/>
                </a:solidFill>
                <a:effectLst/>
                <a:latin typeface="SimSun" panose="02010600030101010101" pitchFamily="2" charset="-122"/>
                <a:ea typeface="SimSun" panose="02010600030101010101" pitchFamily="2" charset="-122"/>
              </a:rPr>
              <a:t>管委会批准；</a:t>
            </a:r>
            <a:endParaRPr lang="en-US" altLang="zh-CN" sz="1200" b="0" i="0" dirty="0">
              <a:solidFill>
                <a:schemeClr val="tx1"/>
              </a:solidFill>
              <a:effectLst/>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b="0" i="0" dirty="0">
                <a:solidFill>
                  <a:schemeClr val="tx1"/>
                </a:solidFill>
                <a:effectLst/>
                <a:latin typeface="SimSun" panose="02010600030101010101" pitchFamily="2" charset="-122"/>
                <a:ea typeface="SimSun" panose="02010600030101010101" pitchFamily="2" charset="-122"/>
              </a:rPr>
              <a:t>如果在取得许可时</a:t>
            </a:r>
            <a:r>
              <a:rPr lang="zh-CN" altLang="en-US" sz="1200" dirty="0">
                <a:solidFill>
                  <a:schemeClr val="tx1"/>
                </a:solidFill>
                <a:latin typeface="SimSun" panose="02010600030101010101" pitchFamily="2" charset="-122"/>
                <a:ea typeface="SimSun" panose="02010600030101010101" pitchFamily="2" charset="-122"/>
              </a:rPr>
              <a:t>提交的</a:t>
            </a:r>
            <a:r>
              <a:rPr lang="zh-CN" altLang="en-US" sz="1200" b="1" dirty="0">
                <a:solidFill>
                  <a:schemeClr val="tx1"/>
                </a:solidFill>
                <a:latin typeface="SimSun" panose="02010600030101010101" pitchFamily="2" charset="-122"/>
                <a:ea typeface="SimSun" panose="02010600030101010101" pitchFamily="2" charset="-122"/>
              </a:rPr>
              <a:t>信息发生变更</a:t>
            </a:r>
            <a:r>
              <a:rPr lang="zh-CN" altLang="en-US" sz="1200" b="0" i="0" dirty="0">
                <a:solidFill>
                  <a:schemeClr val="tx1"/>
                </a:solidFill>
                <a:effectLst/>
                <a:latin typeface="SimSun" panose="02010600030101010101" pitchFamily="2" charset="-122"/>
                <a:ea typeface="SimSun" panose="02010600030101010101" pitchFamily="2" charset="-122"/>
              </a:rPr>
              <a:t>或聘用其他医疗活动负责人、医疗</a:t>
            </a:r>
            <a:r>
              <a:rPr lang="zh-CN" altLang="en-US" sz="1200" dirty="0">
                <a:solidFill>
                  <a:schemeClr val="tx1"/>
                </a:solidFill>
                <a:latin typeface="SimSun" panose="02010600030101010101" pitchFamily="2" charset="-122"/>
                <a:ea typeface="SimSun" panose="02010600030101010101" pitchFamily="2" charset="-122"/>
              </a:rPr>
              <a:t>服务提供负责人</a:t>
            </a:r>
            <a:r>
              <a:rPr lang="zh-CN" altLang="en-US" sz="1200" b="0" i="0" dirty="0">
                <a:solidFill>
                  <a:schemeClr val="tx1"/>
                </a:solidFill>
                <a:effectLst/>
                <a:latin typeface="SimSun" panose="02010600030101010101" pitchFamily="2" charset="-122"/>
                <a:ea typeface="SimSun" panose="02010600030101010101" pitchFamily="2" charset="-122"/>
              </a:rPr>
              <a:t>时</a:t>
            </a:r>
            <a:r>
              <a:rPr lang="zh-CN" altLang="en-US" sz="1200" dirty="0">
                <a:solidFill>
                  <a:schemeClr val="tx1"/>
                </a:solidFill>
                <a:latin typeface="SimSun" panose="02010600030101010101" pitchFamily="2" charset="-122"/>
                <a:ea typeface="SimSun" panose="02010600030101010101" pitchFamily="2" charset="-122"/>
              </a:rPr>
              <a:t>，必须在</a:t>
            </a:r>
            <a:r>
              <a:rPr lang="en-US" altLang="zh-CN" sz="1200" dirty="0">
                <a:solidFill>
                  <a:schemeClr val="tx1"/>
                </a:solidFill>
                <a:latin typeface="SimSun" panose="02010600030101010101" pitchFamily="2" charset="-122"/>
                <a:ea typeface="SimSun" panose="02010600030101010101" pitchFamily="2" charset="-122"/>
              </a:rPr>
              <a:t>1</a:t>
            </a:r>
            <a:r>
              <a:rPr lang="zh-CN" altLang="en-US" sz="1200" dirty="0">
                <a:solidFill>
                  <a:schemeClr val="tx1"/>
                </a:solidFill>
                <a:latin typeface="SimSun" panose="02010600030101010101" pitchFamily="2" charset="-122"/>
                <a:ea typeface="SimSun" panose="02010600030101010101" pitchFamily="2" charset="-122"/>
              </a:rPr>
              <a:t>个月内告知管委会；</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b="0" i="0" dirty="0">
              <a:solidFill>
                <a:schemeClr val="tx1"/>
              </a:solidFill>
              <a:effectLst/>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审批许可</a:t>
            </a:r>
            <a:r>
              <a:rPr lang="zh-CN" altLang="en-US" sz="1200" b="0" i="0" dirty="0">
                <a:solidFill>
                  <a:schemeClr val="tx1"/>
                </a:solidFill>
                <a:effectLst/>
                <a:latin typeface="SimSun" panose="02010600030101010101" pitchFamily="2" charset="-122"/>
                <a:ea typeface="SimSun" panose="02010600030101010101" pitchFamily="2" charset="-122"/>
              </a:rPr>
              <a:t>申报文件及作出决定的期限为</a:t>
            </a:r>
            <a:r>
              <a:rPr lang="en-US" altLang="zh-CN" sz="1200" b="1" i="0" dirty="0">
                <a:solidFill>
                  <a:schemeClr val="tx1"/>
                </a:solidFill>
                <a:effectLst/>
                <a:latin typeface="SimSun" panose="02010600030101010101" pitchFamily="2" charset="-122"/>
                <a:ea typeface="SimSun" panose="02010600030101010101" pitchFamily="2" charset="-122"/>
              </a:rPr>
              <a:t>15</a:t>
            </a:r>
            <a:r>
              <a:rPr lang="zh-CN" altLang="en-US" sz="1200" b="1" i="0" dirty="0">
                <a:solidFill>
                  <a:schemeClr val="tx1"/>
                </a:solidFill>
                <a:effectLst/>
                <a:latin typeface="SimSun" panose="02010600030101010101" pitchFamily="2" charset="-122"/>
                <a:ea typeface="SimSun" panose="02010600030101010101" pitchFamily="2" charset="-122"/>
              </a:rPr>
              <a:t>日</a:t>
            </a:r>
            <a:r>
              <a:rPr lang="zh-CN" altLang="en-US" sz="1200" b="0" i="0" dirty="0">
                <a:solidFill>
                  <a:schemeClr val="tx1"/>
                </a:solidFill>
                <a:effectLst/>
                <a:latin typeface="SimSun" panose="02010600030101010101" pitchFamily="2" charset="-122"/>
                <a:ea typeface="SimSun" panose="02010600030101010101" pitchFamily="2" charset="-122"/>
              </a:rPr>
              <a:t>，作出的决定应在</a:t>
            </a:r>
            <a:r>
              <a:rPr lang="en-US" altLang="zh-CN" sz="1200" b="1" i="0" dirty="0">
                <a:solidFill>
                  <a:schemeClr val="tx1"/>
                </a:solidFill>
                <a:effectLst/>
                <a:latin typeface="SimSun" panose="02010600030101010101" pitchFamily="2" charset="-122"/>
                <a:ea typeface="SimSun" panose="02010600030101010101" pitchFamily="2" charset="-122"/>
              </a:rPr>
              <a:t>2</a:t>
            </a:r>
            <a:r>
              <a:rPr lang="zh-CN" altLang="en-US" sz="1200" b="1" i="0" dirty="0">
                <a:solidFill>
                  <a:schemeClr val="tx1"/>
                </a:solidFill>
                <a:effectLst/>
                <a:latin typeface="SimSun" panose="02010600030101010101" pitchFamily="2" charset="-122"/>
                <a:ea typeface="SimSun" panose="02010600030101010101" pitchFamily="2" charset="-122"/>
              </a:rPr>
              <a:t>个工作日</a:t>
            </a:r>
            <a:r>
              <a:rPr lang="zh-CN" altLang="en-US" sz="1200" b="0" i="0" dirty="0">
                <a:solidFill>
                  <a:schemeClr val="tx1"/>
                </a:solidFill>
                <a:effectLst/>
                <a:latin typeface="SimSun" panose="02010600030101010101" pitchFamily="2" charset="-122"/>
                <a:ea typeface="SimSun" panose="02010600030101010101" pitchFamily="2" charset="-122"/>
              </a:rPr>
              <a:t>内告知园区居民企业；</a:t>
            </a:r>
            <a:endParaRPr lang="en-US" altLang="zh-CN" sz="1200" b="0" i="0" dirty="0">
              <a:solidFill>
                <a:schemeClr val="tx1"/>
              </a:solidFill>
              <a:effectLst/>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b="0" i="0" dirty="0">
              <a:solidFill>
                <a:schemeClr val="tx1"/>
              </a:solidFill>
              <a:effectLst/>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管委会代表可以</a:t>
            </a:r>
            <a:r>
              <a:rPr lang="zh-CN" altLang="en-US" sz="1200" b="1" dirty="0">
                <a:solidFill>
                  <a:schemeClr val="tx1"/>
                </a:solidFill>
                <a:latin typeface="SimSun" panose="02010600030101010101" pitchFamily="2" charset="-122"/>
                <a:ea typeface="SimSun" panose="02010600030101010101" pitchFamily="2" charset="-122"/>
              </a:rPr>
              <a:t>参观检查</a:t>
            </a:r>
            <a:r>
              <a:rPr lang="zh-CN" altLang="en-US" sz="1200" dirty="0">
                <a:solidFill>
                  <a:schemeClr val="tx1"/>
                </a:solidFill>
                <a:latin typeface="SimSun" panose="02010600030101010101" pitchFamily="2" charset="-122"/>
                <a:ea typeface="SimSun" panose="02010600030101010101" pitchFamily="2" charset="-122"/>
              </a:rPr>
              <a:t>拟在其中从事医疗活动的场地；</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altLang="zh-CN" sz="1200" b="0" i="0" dirty="0">
              <a:solidFill>
                <a:schemeClr val="tx1"/>
              </a:solidFill>
              <a:effectLst/>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管委会批准</a:t>
            </a:r>
            <a:r>
              <a:rPr lang="zh-CN" altLang="en-US" sz="1200" b="1" dirty="0">
                <a:solidFill>
                  <a:schemeClr val="tx1"/>
                </a:solidFill>
                <a:latin typeface="SimSun" panose="02010600030101010101" pitchFamily="2" charset="-122"/>
                <a:ea typeface="SimSun" panose="02010600030101010101" pitchFamily="2" charset="-122"/>
              </a:rPr>
              <a:t>患者的书面同意</a:t>
            </a:r>
            <a:r>
              <a:rPr lang="zh-CN" altLang="en-US" sz="1200" dirty="0">
                <a:solidFill>
                  <a:schemeClr val="tx1"/>
                </a:solidFill>
                <a:latin typeface="SimSun" panose="02010600030101010101" pitchFamily="2" charset="-122"/>
                <a:ea typeface="SimSun" panose="02010600030101010101" pitchFamily="2" charset="-122"/>
              </a:rPr>
              <a:t>和有偿医疗服务</a:t>
            </a:r>
            <a:r>
              <a:rPr lang="zh-CN" altLang="en-US" sz="1200" b="1" dirty="0">
                <a:solidFill>
                  <a:schemeClr val="tx1"/>
                </a:solidFill>
                <a:latin typeface="SimSun" panose="02010600030101010101" pitchFamily="2" charset="-122"/>
                <a:ea typeface="SimSun" panose="02010600030101010101" pitchFamily="2" charset="-122"/>
              </a:rPr>
              <a:t>合同格式。</a:t>
            </a:r>
            <a:endParaRPr lang="en-US" altLang="zh-CN" sz="1200" b="1" i="0" dirty="0">
              <a:solidFill>
                <a:schemeClr val="tx1"/>
              </a:solidFill>
              <a:effectLst/>
              <a:latin typeface="SimSun" panose="02010600030101010101" pitchFamily="2" charset="-122"/>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0" y="734785"/>
            <a:ext cx="5157563" cy="2881993"/>
          </a:xfrm>
          <a:prstGeom prst="flowChartAlternate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q"/>
            </a:pPr>
            <a:endParaRPr lang="ru-RU" sz="1100" dirty="0">
              <a:solidFill>
                <a:schemeClr val="tx1"/>
              </a:solidFill>
              <a:latin typeface="Times New Roman" panose="02020603050405020304" pitchFamily="18" charset="0"/>
            </a:endParaRPr>
          </a:p>
          <a:p>
            <a:pPr marL="171450" indent="-171450">
              <a:buFont typeface="Wingdings" panose="05000000000000000000" pitchFamily="2" charset="2"/>
              <a:buChar char="q"/>
            </a:pPr>
            <a:r>
              <a:rPr lang="ru-RU" sz="900" b="1" i="0" u="sng" dirty="0">
                <a:solidFill>
                  <a:schemeClr val="tx1"/>
                </a:solidFill>
                <a:effectLst/>
                <a:latin typeface="Times New Roman" panose="02020603050405020304" pitchFamily="18" charset="0"/>
              </a:rPr>
              <a:t>Заявление на получение разрешения и прилагаемые к нему документы могут быть представлены в письменной форме</a:t>
            </a:r>
            <a:r>
              <a:rPr lang="ru-RU" sz="900" b="1" i="0" dirty="0">
                <a:solidFill>
                  <a:schemeClr val="tx1"/>
                </a:solidFill>
                <a:effectLst/>
                <a:latin typeface="Times New Roman" panose="02020603050405020304" pitchFamily="18" charset="0"/>
              </a:rPr>
              <a:t> </a:t>
            </a:r>
            <a:r>
              <a:rPr lang="ru-RU" sz="900" b="0" i="0" dirty="0">
                <a:solidFill>
                  <a:schemeClr val="tx1"/>
                </a:solidFill>
                <a:effectLst/>
                <a:latin typeface="Times New Roman" panose="02020603050405020304" pitchFamily="18" charset="0"/>
              </a:rPr>
              <a:t>при личном обращении в администрацию </a:t>
            </a:r>
            <a:r>
              <a:rPr lang="en-US" sz="900" b="0" i="0" dirty="0">
                <a:solidFill>
                  <a:schemeClr val="tx1"/>
                </a:solidFill>
                <a:effectLst/>
                <a:latin typeface="Times New Roman" panose="02020603050405020304" pitchFamily="18" charset="0"/>
              </a:rPr>
              <a:t>(</a:t>
            </a:r>
            <a:r>
              <a:rPr lang="ru-RU" sz="900" b="0" i="0" dirty="0">
                <a:solidFill>
                  <a:schemeClr val="tx1"/>
                </a:solidFill>
                <a:effectLst/>
                <a:latin typeface="Times New Roman" panose="02020603050405020304" pitchFamily="18" charset="0"/>
              </a:rPr>
              <a:t>в этом случае нужно предоставить 2 описи документов и подтвердить полномочия) либо </a:t>
            </a:r>
            <a:r>
              <a:rPr lang="ru-RU" sz="900" b="1" i="0" u="sng" dirty="0">
                <a:solidFill>
                  <a:schemeClr val="tx1"/>
                </a:solidFill>
                <a:effectLst/>
                <a:latin typeface="Times New Roman" panose="02020603050405020304" pitchFamily="18" charset="0"/>
              </a:rPr>
              <a:t>в электронном виде</a:t>
            </a:r>
            <a:r>
              <a:rPr lang="ru-RU" sz="900" b="1" i="0" dirty="0">
                <a:solidFill>
                  <a:schemeClr val="tx1"/>
                </a:solidFill>
                <a:effectLst/>
                <a:latin typeface="Times New Roman" panose="02020603050405020304" pitchFamily="18" charset="0"/>
              </a:rPr>
              <a:t> </a:t>
            </a:r>
            <a:r>
              <a:rPr lang="ru-RU" sz="900" b="0" i="0" dirty="0">
                <a:solidFill>
                  <a:schemeClr val="tx1"/>
                </a:solidFill>
                <a:effectLst/>
                <a:latin typeface="Times New Roman" panose="02020603050405020304" pitchFamily="18" charset="0"/>
              </a:rPr>
              <a:t>через </a:t>
            </a:r>
            <a:r>
              <a:rPr lang="en-US" sz="900" b="0" i="0" dirty="0">
                <a:solidFill>
                  <a:schemeClr val="tx1"/>
                </a:solidFill>
                <a:effectLst/>
                <a:latin typeface="Times New Roman" panose="02020603050405020304" pitchFamily="18" charset="0"/>
              </a:rPr>
              <a:t>onestation.by</a:t>
            </a:r>
            <a:r>
              <a:rPr lang="ru-RU" sz="900" b="0" i="0" dirty="0">
                <a:solidFill>
                  <a:schemeClr val="tx1"/>
                </a:solidFill>
                <a:effectLst/>
                <a:latin typeface="Times New Roman" panose="02020603050405020304" pitchFamily="18" charset="0"/>
              </a:rPr>
              <a:t>. Формы заявления и описи утверждены администрацией парка</a:t>
            </a:r>
            <a:endParaRPr lang="ru-RU" sz="900" dirty="0">
              <a:solidFill>
                <a:schemeClr val="tx1"/>
              </a:solidFill>
              <a:latin typeface="Times New Roman" panose="02020603050405020304" pitchFamily="18" charset="0"/>
            </a:endParaRPr>
          </a:p>
          <a:p>
            <a:pPr marL="171450" indent="-171450">
              <a:buFont typeface="Wingdings" panose="05000000000000000000" pitchFamily="2" charset="2"/>
              <a:buChar char="q"/>
            </a:pPr>
            <a:endParaRPr lang="ru-RU" sz="9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900" b="1" u="sng" dirty="0">
                <a:solidFill>
                  <a:schemeClr val="tx1"/>
                </a:solidFill>
                <a:latin typeface="Times New Roman" panose="02020603050405020304" pitchFamily="18" charset="0"/>
              </a:rPr>
              <a:t>В случае изменения сведений</a:t>
            </a:r>
            <a:r>
              <a:rPr lang="ru-RU" sz="900" dirty="0">
                <a:solidFill>
                  <a:schemeClr val="tx1"/>
                </a:solidFill>
                <a:latin typeface="Times New Roman" panose="02020603050405020304" pitchFamily="18" charset="0"/>
              </a:rPr>
              <a:t>, предоставленных при получении разрешения или при приеме на работу лица, ответственного за медицинскую деятельность, или лиц, оказывающих медицинские услуги (работы), необходимо уведомить администрацию парка в месячный срок</a:t>
            </a:r>
          </a:p>
          <a:p>
            <a:pPr marL="171450" indent="-171450">
              <a:buFont typeface="Wingdings" panose="05000000000000000000" pitchFamily="2" charset="2"/>
              <a:buChar char="q"/>
            </a:pPr>
            <a:endParaRPr lang="ru-RU" sz="900" dirty="0">
              <a:solidFill>
                <a:schemeClr val="tx1"/>
              </a:solidFill>
              <a:latin typeface="Times New Roman" panose="02020603050405020304" pitchFamily="18" charset="0"/>
            </a:endParaRPr>
          </a:p>
          <a:p>
            <a:pPr marL="171450" indent="-171450">
              <a:buFont typeface="Wingdings" panose="05000000000000000000" pitchFamily="2" charset="2"/>
              <a:buChar char="q"/>
            </a:pPr>
            <a:r>
              <a:rPr lang="ru-RU" sz="900" b="0" i="0" dirty="0">
                <a:solidFill>
                  <a:schemeClr val="tx1"/>
                </a:solidFill>
                <a:effectLst/>
                <a:latin typeface="Times New Roman" panose="02020603050405020304" pitchFamily="18" charset="0"/>
              </a:rPr>
              <a:t>Документы на получение разрешения рассматриваются в </a:t>
            </a:r>
            <a:r>
              <a:rPr lang="ru-RU" sz="900" b="1" i="0" u="sng" dirty="0">
                <a:solidFill>
                  <a:schemeClr val="tx1"/>
                </a:solidFill>
                <a:effectLst/>
                <a:latin typeface="Times New Roman" panose="02020603050405020304" pitchFamily="18" charset="0"/>
              </a:rPr>
              <a:t>15</a:t>
            </a:r>
            <a:r>
              <a:rPr lang="ru-RU" sz="900" b="1" u="sng" dirty="0">
                <a:solidFill>
                  <a:schemeClr val="tx1"/>
                </a:solidFill>
                <a:latin typeface="Times New Roman" panose="02020603050405020304" pitchFamily="18" charset="0"/>
              </a:rPr>
              <a:t>-тидневный срок</a:t>
            </a:r>
            <a:r>
              <a:rPr lang="ru-RU" sz="900" b="1" dirty="0">
                <a:solidFill>
                  <a:schemeClr val="tx1"/>
                </a:solidFill>
                <a:latin typeface="Times New Roman" panose="02020603050405020304" pitchFamily="18" charset="0"/>
              </a:rPr>
              <a:t> </a:t>
            </a:r>
            <a:r>
              <a:rPr lang="ru-RU" sz="900" dirty="0">
                <a:solidFill>
                  <a:schemeClr val="tx1"/>
                </a:solidFill>
                <a:latin typeface="Times New Roman" panose="02020603050405020304" pitchFamily="18" charset="0"/>
              </a:rPr>
              <a:t>с принятием решения, о котором резидент парка уведомляется в течение </a:t>
            </a:r>
            <a:r>
              <a:rPr lang="ru-RU" sz="900" b="1" u="sng" dirty="0">
                <a:solidFill>
                  <a:schemeClr val="tx1"/>
                </a:solidFill>
                <a:latin typeface="Times New Roman" panose="02020603050405020304" pitchFamily="18" charset="0"/>
              </a:rPr>
              <a:t>2-х рабочих дней</a:t>
            </a:r>
          </a:p>
          <a:p>
            <a:pPr marL="171450" indent="-171450">
              <a:buFont typeface="Wingdings" panose="05000000000000000000" pitchFamily="2" charset="2"/>
              <a:buChar char="q"/>
            </a:pPr>
            <a:endParaRPr lang="ru-RU" sz="9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900" dirty="0">
                <a:solidFill>
                  <a:schemeClr val="tx1"/>
                </a:solidFill>
                <a:latin typeface="Times New Roman" panose="02020603050405020304" pitchFamily="18" charset="0"/>
              </a:rPr>
              <a:t>Представители администрации могут</a:t>
            </a:r>
            <a:r>
              <a:rPr lang="ru-RU" sz="900" b="1" dirty="0">
                <a:solidFill>
                  <a:schemeClr val="tx1"/>
                </a:solidFill>
                <a:latin typeface="Times New Roman" panose="02020603050405020304" pitchFamily="18" charset="0"/>
              </a:rPr>
              <a:t> </a:t>
            </a:r>
            <a:r>
              <a:rPr lang="ru-RU" sz="900" b="1" u="sng" dirty="0">
                <a:solidFill>
                  <a:schemeClr val="tx1"/>
                </a:solidFill>
                <a:latin typeface="Times New Roman" panose="02020603050405020304" pitchFamily="18" charset="0"/>
              </a:rPr>
              <a:t>посетить с проверкой помещение</a:t>
            </a:r>
            <a:r>
              <a:rPr lang="ru-RU" sz="900" dirty="0">
                <a:solidFill>
                  <a:schemeClr val="tx1"/>
                </a:solidFill>
                <a:latin typeface="Times New Roman" panose="02020603050405020304" pitchFamily="18" charset="0"/>
              </a:rPr>
              <a:t>, в котором планируется осуществление медицинской деятельности</a:t>
            </a:r>
          </a:p>
          <a:p>
            <a:pPr marL="171450" indent="-171450">
              <a:buFont typeface="Wingdings" panose="05000000000000000000" pitchFamily="2" charset="2"/>
              <a:buChar char="q"/>
            </a:pPr>
            <a:endParaRPr lang="ru-RU" sz="900" b="0" i="0" dirty="0">
              <a:solidFill>
                <a:schemeClr val="tx1"/>
              </a:solidFill>
              <a:effectLst/>
              <a:latin typeface="Times New Roman" panose="02020603050405020304" pitchFamily="18" charset="0"/>
            </a:endParaRPr>
          </a:p>
          <a:p>
            <a:pPr marL="171450" indent="-171450">
              <a:buFont typeface="Wingdings" panose="05000000000000000000" pitchFamily="2" charset="2"/>
              <a:buChar char="q"/>
            </a:pPr>
            <a:r>
              <a:rPr lang="ru-RU" sz="900" dirty="0">
                <a:solidFill>
                  <a:schemeClr val="tx1"/>
                </a:solidFill>
                <a:latin typeface="Times New Roman" panose="02020603050405020304" pitchFamily="18" charset="0"/>
              </a:rPr>
              <a:t>Администрацией парка утверждены </a:t>
            </a:r>
            <a:r>
              <a:rPr lang="ru-RU" sz="900" b="1" u="sng" dirty="0">
                <a:solidFill>
                  <a:schemeClr val="tx1"/>
                </a:solidFill>
                <a:latin typeface="Times New Roman" panose="02020603050405020304" pitchFamily="18" charset="0"/>
              </a:rPr>
              <a:t>формы письменных согласия пациента и договора </a:t>
            </a:r>
            <a:r>
              <a:rPr lang="ru-RU" sz="900" dirty="0">
                <a:solidFill>
                  <a:schemeClr val="tx1"/>
                </a:solidFill>
                <a:latin typeface="Times New Roman" panose="02020603050405020304" pitchFamily="18" charset="0"/>
              </a:rPr>
              <a:t>на оказание платных медицинских услуг</a:t>
            </a:r>
            <a:endParaRPr lang="ru-RU" sz="900" b="0" i="0" dirty="0">
              <a:solidFill>
                <a:schemeClr val="tx1"/>
              </a:solidFill>
              <a:effectLst/>
              <a:latin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94490FCB-DC9D-47BD-8871-95EF85153FDE}"/>
              </a:ext>
            </a:extLst>
          </p:cNvPr>
          <p:cNvSpPr/>
          <p:nvPr/>
        </p:nvSpPr>
        <p:spPr>
          <a:xfrm>
            <a:off x="684210" y="3763744"/>
            <a:ext cx="5157563" cy="134710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u="sng" dirty="0">
                <a:solidFill>
                  <a:schemeClr val="bg1"/>
                </a:solidFill>
                <a:latin typeface="Times New Roman" panose="02020603050405020304" pitchFamily="18" charset="0"/>
                <a:cs typeface="Times New Roman" panose="02020603050405020304" pitchFamily="18" charset="0"/>
              </a:rPr>
              <a:t>По результатам рассмотрения документов принимается одно из следующих решений:</a:t>
            </a:r>
          </a:p>
          <a:p>
            <a:pPr marL="171450" indent="-171450">
              <a:buFont typeface="Wingdings" panose="05000000000000000000" pitchFamily="2" charset="2"/>
              <a:buChar char="Ø"/>
            </a:pPr>
            <a:r>
              <a:rPr lang="ru-RU" sz="1100" dirty="0">
                <a:solidFill>
                  <a:schemeClr val="bg1"/>
                </a:solidFill>
                <a:latin typeface="Times New Roman" panose="02020603050405020304" pitchFamily="18" charset="0"/>
                <a:cs typeface="Times New Roman" panose="02020603050405020304" pitchFamily="18" charset="0"/>
              </a:rPr>
              <a:t>О выдаче разрешения</a:t>
            </a:r>
          </a:p>
          <a:p>
            <a:pPr marL="171450" indent="-171450">
              <a:buFont typeface="Wingdings" panose="05000000000000000000" pitchFamily="2" charset="2"/>
              <a:buChar char="Ø"/>
            </a:pPr>
            <a:r>
              <a:rPr lang="ru-RU" sz="1100" dirty="0">
                <a:solidFill>
                  <a:schemeClr val="bg1"/>
                </a:solidFill>
                <a:latin typeface="Times New Roman" panose="02020603050405020304" pitchFamily="18" charset="0"/>
                <a:cs typeface="Times New Roman" panose="02020603050405020304" pitchFamily="18" charset="0"/>
              </a:rPr>
              <a:t>Об отказе в выдаче разрешения</a:t>
            </a:r>
          </a:p>
          <a:p>
            <a:pPr marL="171450" indent="-171450">
              <a:buFont typeface="Wingdings" panose="05000000000000000000" pitchFamily="2" charset="2"/>
              <a:buChar char="Ø"/>
            </a:pPr>
            <a:r>
              <a:rPr lang="ru-RU" sz="1100" dirty="0">
                <a:solidFill>
                  <a:schemeClr val="bg1"/>
                </a:solidFill>
                <a:latin typeface="Times New Roman" panose="02020603050405020304" pitchFamily="18" charset="0"/>
                <a:cs typeface="Times New Roman" panose="02020603050405020304" pitchFamily="18" charset="0"/>
              </a:rPr>
              <a:t>О выдаче разрешения по одной или нескольким работам и услугам,</a:t>
            </a:r>
          </a:p>
          <a:p>
            <a:r>
              <a:rPr lang="ru-RU" sz="1100" dirty="0">
                <a:solidFill>
                  <a:schemeClr val="bg1"/>
                </a:solidFill>
                <a:latin typeface="Times New Roman" panose="02020603050405020304" pitchFamily="18" charset="0"/>
                <a:cs typeface="Times New Roman" panose="02020603050405020304" pitchFamily="18" charset="0"/>
              </a:rPr>
              <a:t>составляющим медицинскую деятельность, и об отказе в выдаче разрешения на осуществление прочих работ и услуг</a:t>
            </a:r>
            <a:endParaRPr lang="ru-RU" dirty="0">
              <a:solidFill>
                <a:schemeClr val="bg1"/>
              </a:solidFill>
            </a:endParaRPr>
          </a:p>
        </p:txBody>
      </p:sp>
      <p:sp>
        <p:nvSpPr>
          <p:cNvPr id="4" name="Прямоугольник: скругленные углы 3">
            <a:extLst>
              <a:ext uri="{FF2B5EF4-FFF2-40B4-BE49-F238E27FC236}">
                <a16:creationId xmlns:a16="http://schemas.microsoft.com/office/drawing/2014/main" id="{F7E2600E-5F1D-408D-A6C1-6DBEFC78A4E2}"/>
              </a:ext>
            </a:extLst>
          </p:cNvPr>
          <p:cNvSpPr/>
          <p:nvPr/>
        </p:nvSpPr>
        <p:spPr>
          <a:xfrm>
            <a:off x="6350230" y="3763744"/>
            <a:ext cx="5226726" cy="134710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bg1"/>
                </a:solidFill>
                <a:latin typeface="SimSun" panose="02010600030101010101" pitchFamily="2" charset="-122"/>
                <a:ea typeface="SimSun" panose="02010600030101010101" pitchFamily="2" charset="-122"/>
              </a:rPr>
              <a:t>根据文件审批结果作出以下决定之一：</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发放许可；</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拒绝发放许可；</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就一种或几种构成医疗活动的服务发放许可，拒绝为其他服务发放许可。</a:t>
            </a:r>
            <a:endParaRPr lang="ru-RU" sz="1200" dirty="0">
              <a:solidFill>
                <a:schemeClr val="bg1"/>
              </a:solidFill>
              <a:ea typeface="SimSun" panose="02010600030101010101" pitchFamily="2" charset="-122"/>
            </a:endParaRPr>
          </a:p>
        </p:txBody>
      </p:sp>
      <p:sp>
        <p:nvSpPr>
          <p:cNvPr id="5" name="Прямоугольник: скругленные углы 4">
            <a:extLst>
              <a:ext uri="{FF2B5EF4-FFF2-40B4-BE49-F238E27FC236}">
                <a16:creationId xmlns:a16="http://schemas.microsoft.com/office/drawing/2014/main" id="{551D29E6-EC04-4DB1-814C-02E8ED7B6450}"/>
              </a:ext>
            </a:extLst>
          </p:cNvPr>
          <p:cNvSpPr/>
          <p:nvPr/>
        </p:nvSpPr>
        <p:spPr>
          <a:xfrm>
            <a:off x="684209" y="5257808"/>
            <a:ext cx="5157564" cy="1477727"/>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u="sng" dirty="0">
                <a:solidFill>
                  <a:schemeClr val="bg1"/>
                </a:solidFill>
                <a:latin typeface="Times New Roman" panose="02020603050405020304" pitchFamily="18" charset="0"/>
                <a:cs typeface="Times New Roman" panose="02020603050405020304" pitchFamily="18" charset="0"/>
              </a:rPr>
              <a:t>Решение об отказе в выдаче разрешения может быть принято</a:t>
            </a:r>
          </a:p>
          <a:p>
            <a:pPr algn="ctr"/>
            <a:r>
              <a:rPr lang="ru-RU" sz="1000" b="1" u="sng" dirty="0">
                <a:solidFill>
                  <a:schemeClr val="bg1"/>
                </a:solidFill>
                <a:latin typeface="Times New Roman" panose="02020603050405020304" pitchFamily="18" charset="0"/>
                <a:cs typeface="Times New Roman" panose="02020603050405020304" pitchFamily="18" charset="0"/>
              </a:rPr>
              <a:t>администрацией парка при:</a:t>
            </a:r>
          </a:p>
          <a:p>
            <a:pPr algn="ctr"/>
            <a:endParaRPr lang="ru-RU" sz="1000" b="1" u="sng" dirty="0">
              <a:solidFill>
                <a:schemeClr val="bg1"/>
              </a:solidFill>
              <a:latin typeface="Times New Roman" panose="02020603050405020304" pitchFamily="18" charset="0"/>
              <a:cs typeface="Times New Roman" panose="02020603050405020304" pitchFamily="18" charset="0"/>
            </a:endParaRPr>
          </a:p>
          <a:p>
            <a:r>
              <a:rPr lang="ru-RU" sz="1000" b="1" dirty="0">
                <a:solidFill>
                  <a:schemeClr val="bg1"/>
                </a:solidFill>
                <a:latin typeface="Times New Roman" panose="02020603050405020304" pitchFamily="18" charset="0"/>
                <a:cs typeface="Times New Roman" panose="02020603050405020304" pitchFamily="18" charset="0"/>
              </a:rPr>
              <a:t>1. </a:t>
            </a:r>
            <a:r>
              <a:rPr lang="ru-RU" sz="1000" dirty="0">
                <a:solidFill>
                  <a:schemeClr val="bg1"/>
                </a:solidFill>
                <a:latin typeface="Times New Roman" panose="02020603050405020304" pitchFamily="18" charset="0"/>
                <a:cs typeface="Times New Roman" panose="02020603050405020304" pitchFamily="18" charset="0"/>
              </a:rPr>
              <a:t>Обнаружении в заявлении и документах </a:t>
            </a:r>
            <a:r>
              <a:rPr lang="ru-RU" sz="1000" b="1" dirty="0">
                <a:solidFill>
                  <a:schemeClr val="bg1"/>
                </a:solidFill>
                <a:latin typeface="Times New Roman" panose="02020603050405020304" pitchFamily="18" charset="0"/>
                <a:cs typeface="Times New Roman" panose="02020603050405020304" pitchFamily="18" charset="0"/>
              </a:rPr>
              <a:t>недостоверных сведений</a:t>
            </a:r>
            <a:r>
              <a:rPr lang="ru-RU" sz="1000" dirty="0">
                <a:solidFill>
                  <a:schemeClr val="bg1"/>
                </a:solidFill>
                <a:latin typeface="Times New Roman" panose="02020603050405020304" pitchFamily="18" charset="0"/>
                <a:cs typeface="Times New Roman" panose="02020603050405020304" pitchFamily="18" charset="0"/>
              </a:rPr>
              <a:t>, необходимых (имеющих значение) для принятия решения о выдаче разрешения</a:t>
            </a:r>
          </a:p>
          <a:p>
            <a:r>
              <a:rPr lang="ru-RU" sz="1000" b="1" dirty="0">
                <a:solidFill>
                  <a:schemeClr val="bg1"/>
                </a:solidFill>
                <a:latin typeface="Times New Roman" panose="02020603050405020304" pitchFamily="18" charset="0"/>
                <a:cs typeface="Times New Roman" panose="02020603050405020304" pitchFamily="18" charset="0"/>
              </a:rPr>
              <a:t>2. </a:t>
            </a:r>
            <a:r>
              <a:rPr lang="ru-RU" sz="1000" dirty="0">
                <a:solidFill>
                  <a:schemeClr val="bg1"/>
                </a:solidFill>
                <a:latin typeface="Times New Roman" panose="02020603050405020304" pitchFamily="18" charset="0"/>
                <a:cs typeface="Times New Roman" panose="02020603050405020304" pitchFamily="18" charset="0"/>
              </a:rPr>
              <a:t>Обращении за получением разрешения </a:t>
            </a:r>
            <a:r>
              <a:rPr lang="ru-RU" sz="1000" b="1" dirty="0">
                <a:solidFill>
                  <a:schemeClr val="bg1"/>
                </a:solidFill>
                <a:latin typeface="Times New Roman" panose="02020603050405020304" pitchFamily="18" charset="0"/>
                <a:cs typeface="Times New Roman" panose="02020603050405020304" pitchFamily="18" charset="0"/>
              </a:rPr>
              <a:t>до истечения одного года со дня</a:t>
            </a:r>
            <a:r>
              <a:rPr lang="ru-RU" sz="1000" dirty="0">
                <a:solidFill>
                  <a:schemeClr val="bg1"/>
                </a:solidFill>
                <a:latin typeface="Times New Roman" panose="02020603050405020304" pitchFamily="18" charset="0"/>
                <a:cs typeface="Times New Roman" panose="02020603050405020304" pitchFamily="18" charset="0"/>
              </a:rPr>
              <a:t>:</a:t>
            </a:r>
          </a:p>
          <a:p>
            <a:r>
              <a:rPr lang="ru-RU" sz="1000" b="1" dirty="0">
                <a:solidFill>
                  <a:schemeClr val="bg1"/>
                </a:solidFill>
                <a:latin typeface="Times New Roman" panose="02020603050405020304" pitchFamily="18" charset="0"/>
                <a:cs typeface="Times New Roman" panose="02020603050405020304" pitchFamily="18" charset="0"/>
              </a:rPr>
              <a:t>2.1. </a:t>
            </a:r>
            <a:r>
              <a:rPr lang="ru-RU" sz="1000" dirty="0">
                <a:solidFill>
                  <a:schemeClr val="bg1"/>
                </a:solidFill>
                <a:latin typeface="Times New Roman" panose="02020603050405020304" pitchFamily="18" charset="0"/>
                <a:cs typeface="Times New Roman" panose="02020603050405020304" pitchFamily="18" charset="0"/>
              </a:rPr>
              <a:t>принятия администрацией парка решения </a:t>
            </a:r>
            <a:r>
              <a:rPr lang="ru-RU" sz="1000" b="1" dirty="0">
                <a:solidFill>
                  <a:schemeClr val="bg1"/>
                </a:solidFill>
                <a:latin typeface="Times New Roman" panose="02020603050405020304" pitchFamily="18" charset="0"/>
                <a:cs typeface="Times New Roman" panose="02020603050405020304" pitchFamily="18" charset="0"/>
              </a:rPr>
              <a:t>об отказе в выдаче </a:t>
            </a:r>
            <a:r>
              <a:rPr lang="ru-RU" sz="1000" dirty="0">
                <a:solidFill>
                  <a:schemeClr val="bg1"/>
                </a:solidFill>
                <a:latin typeface="Times New Roman" panose="02020603050405020304" pitchFamily="18" charset="0"/>
                <a:cs typeface="Times New Roman" panose="02020603050405020304" pitchFamily="18" charset="0"/>
              </a:rPr>
              <a:t>разрешения по основанию, предусмотренному в </a:t>
            </a:r>
            <a:r>
              <a:rPr lang="ru-RU" sz="1000" b="1" dirty="0">
                <a:solidFill>
                  <a:schemeClr val="bg1"/>
                </a:solidFill>
                <a:latin typeface="Times New Roman" panose="02020603050405020304" pitchFamily="18" charset="0"/>
                <a:cs typeface="Times New Roman" panose="02020603050405020304" pitchFamily="18" charset="0"/>
              </a:rPr>
              <a:t>п.1</a:t>
            </a:r>
          </a:p>
          <a:p>
            <a:r>
              <a:rPr lang="ru-RU" sz="1000" b="1" dirty="0">
                <a:solidFill>
                  <a:schemeClr val="bg1"/>
                </a:solidFill>
                <a:latin typeface="Times New Roman" panose="02020603050405020304" pitchFamily="18" charset="0"/>
                <a:cs typeface="Times New Roman" panose="02020603050405020304" pitchFamily="18" charset="0"/>
              </a:rPr>
              <a:t>2.2. прекращения действия разрешения</a:t>
            </a:r>
            <a:endParaRPr lang="ru-RU" sz="1000" dirty="0">
              <a:solidFill>
                <a:schemeClr val="bg1"/>
              </a:solidFill>
              <a:latin typeface="Times New Roman" panose="02020603050405020304" pitchFamily="18" charset="0"/>
              <a:cs typeface="Times New Roman" panose="02020603050405020304" pitchFamily="18" charset="0"/>
            </a:endParaRPr>
          </a:p>
        </p:txBody>
      </p:sp>
      <p:sp>
        <p:nvSpPr>
          <p:cNvPr id="6" name="Прямоугольник: скругленные углы 5">
            <a:extLst>
              <a:ext uri="{FF2B5EF4-FFF2-40B4-BE49-F238E27FC236}">
                <a16:creationId xmlns:a16="http://schemas.microsoft.com/office/drawing/2014/main" id="{0E19BE5F-70F8-4029-9FF0-244D50738EDB}"/>
              </a:ext>
            </a:extLst>
          </p:cNvPr>
          <p:cNvSpPr/>
          <p:nvPr/>
        </p:nvSpPr>
        <p:spPr>
          <a:xfrm>
            <a:off x="6419393" y="5257807"/>
            <a:ext cx="5157563" cy="1477727"/>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bg1"/>
                </a:solidFill>
                <a:latin typeface="SimSun" panose="02010600030101010101" pitchFamily="2" charset="-122"/>
                <a:ea typeface="SimSun" panose="02010600030101010101" pitchFamily="2" charset="-122"/>
              </a:rPr>
              <a:t>下列情况下，管委会可以拒绝发放许可：</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sz="1200" dirty="0">
              <a:solidFill>
                <a:schemeClr val="bg1"/>
              </a:solidFill>
              <a:latin typeface="SimSun" panose="02010600030101010101" pitchFamily="2" charset="-122"/>
              <a:ea typeface="SimSun" panose="02010600030101010101" pitchFamily="2" charset="-122"/>
            </a:endParaRPr>
          </a:p>
          <a:p>
            <a:pPr marL="228600" indent="-228600">
              <a:buAutoNum type="arabicPeriod"/>
            </a:pPr>
            <a:r>
              <a:rPr lang="zh-CN" altLang="en-US" sz="1200" dirty="0">
                <a:solidFill>
                  <a:schemeClr val="bg1"/>
                </a:solidFill>
                <a:latin typeface="SimSun" panose="02010600030101010101" pitchFamily="2" charset="-122"/>
                <a:ea typeface="SimSun" panose="02010600030101010101" pitchFamily="2" charset="-122"/>
              </a:rPr>
              <a:t>在申请表和文件中发现用于作出发放许可这一决定的所需（有意义）</a:t>
            </a:r>
            <a:r>
              <a:rPr lang="zh-CN" altLang="en-US" sz="1200" b="1" dirty="0">
                <a:solidFill>
                  <a:schemeClr val="bg1"/>
                </a:solidFill>
                <a:latin typeface="SimSun" panose="02010600030101010101" pitchFamily="2" charset="-122"/>
                <a:ea typeface="SimSun" panose="02010600030101010101" pitchFamily="2" charset="-122"/>
              </a:rPr>
              <a:t>信息不实</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228600" indent="-228600">
              <a:buAutoNum type="arabicPeriod"/>
            </a:pPr>
            <a:r>
              <a:rPr lang="zh-CN" altLang="en-US" sz="1200" dirty="0">
                <a:solidFill>
                  <a:schemeClr val="bg1"/>
                </a:solidFill>
                <a:latin typeface="SimSun" panose="02010600030101010101" pitchFamily="2" charset="-122"/>
                <a:ea typeface="SimSun" panose="02010600030101010101" pitchFamily="2" charset="-122"/>
              </a:rPr>
              <a:t>许可申办</a:t>
            </a:r>
            <a:r>
              <a:rPr lang="zh-CN" altLang="en-US" sz="1200" b="1" dirty="0">
                <a:solidFill>
                  <a:schemeClr val="bg1"/>
                </a:solidFill>
                <a:latin typeface="SimSun" panose="02010600030101010101" pitchFamily="2" charset="-122"/>
                <a:ea typeface="SimSun" panose="02010600030101010101" pitchFamily="2" charset="-122"/>
              </a:rPr>
              <a:t>自以下日期起不满一年</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r>
              <a:rPr lang="en-US" sz="1200" dirty="0">
                <a:solidFill>
                  <a:schemeClr val="bg1"/>
                </a:solidFill>
                <a:latin typeface="SimSun" panose="02010600030101010101" pitchFamily="2" charset="-122"/>
                <a:ea typeface="SimSun" panose="02010600030101010101" pitchFamily="2" charset="-122"/>
              </a:rPr>
              <a:t> 2.1 </a:t>
            </a:r>
            <a:r>
              <a:rPr lang="zh-CN" altLang="en-US" sz="1200" dirty="0">
                <a:solidFill>
                  <a:schemeClr val="bg1"/>
                </a:solidFill>
                <a:latin typeface="SimSun" panose="02010600030101010101" pitchFamily="2" charset="-122"/>
                <a:ea typeface="SimSun" panose="02010600030101010101" pitchFamily="2" charset="-122"/>
              </a:rPr>
              <a:t>管委会根据</a:t>
            </a:r>
            <a:r>
              <a:rPr lang="zh-CN" altLang="en-US" sz="1200" b="1" dirty="0">
                <a:solidFill>
                  <a:schemeClr val="bg1"/>
                </a:solidFill>
                <a:latin typeface="SimSun" panose="02010600030101010101" pitchFamily="2" charset="-122"/>
                <a:ea typeface="SimSun" panose="02010600030101010101" pitchFamily="2" charset="-122"/>
              </a:rPr>
              <a:t>第</a:t>
            </a:r>
            <a:r>
              <a:rPr lang="en-US" altLang="zh-CN" sz="1200" b="1" dirty="0">
                <a:solidFill>
                  <a:schemeClr val="bg1"/>
                </a:solidFill>
                <a:latin typeface="SimSun" panose="02010600030101010101" pitchFamily="2" charset="-122"/>
                <a:ea typeface="SimSun" panose="02010600030101010101" pitchFamily="2" charset="-122"/>
              </a:rPr>
              <a:t>1</a:t>
            </a:r>
            <a:r>
              <a:rPr lang="zh-CN" altLang="en-US" sz="1200" b="1" dirty="0">
                <a:solidFill>
                  <a:schemeClr val="bg1"/>
                </a:solidFill>
                <a:latin typeface="SimSun" panose="02010600030101010101" pitchFamily="2" charset="-122"/>
                <a:ea typeface="SimSun" panose="02010600030101010101" pitchFamily="2" charset="-122"/>
              </a:rPr>
              <a:t>条</a:t>
            </a:r>
            <a:r>
              <a:rPr lang="zh-CN" altLang="en-US" sz="1200" dirty="0">
                <a:solidFill>
                  <a:schemeClr val="bg1"/>
                </a:solidFill>
                <a:latin typeface="SimSun" panose="02010600030101010101" pitchFamily="2" charset="-122"/>
                <a:ea typeface="SimSun" panose="02010600030101010101" pitchFamily="2" charset="-122"/>
              </a:rPr>
              <a:t>的规定作出</a:t>
            </a:r>
            <a:r>
              <a:rPr lang="zh-CN" altLang="en-US" sz="1200" b="1" dirty="0">
                <a:solidFill>
                  <a:schemeClr val="bg1"/>
                </a:solidFill>
                <a:latin typeface="SimSun" panose="02010600030101010101" pitchFamily="2" charset="-122"/>
                <a:ea typeface="SimSun" panose="02010600030101010101" pitchFamily="2" charset="-122"/>
              </a:rPr>
              <a:t>拒绝发放许可</a:t>
            </a:r>
            <a:r>
              <a:rPr lang="zh-CN" altLang="en-US" sz="1200" dirty="0">
                <a:solidFill>
                  <a:schemeClr val="bg1"/>
                </a:solidFill>
                <a:latin typeface="SimSun" panose="02010600030101010101" pitchFamily="2" charset="-122"/>
                <a:ea typeface="SimSun" panose="02010600030101010101" pitchFamily="2" charset="-122"/>
              </a:rPr>
              <a:t>的决定；</a:t>
            </a:r>
            <a:endParaRPr lang="en-US" altLang="zh-CN" sz="1200" dirty="0">
              <a:solidFill>
                <a:schemeClr val="bg1"/>
              </a:solidFill>
              <a:latin typeface="SimSun" panose="02010600030101010101" pitchFamily="2" charset="-122"/>
              <a:ea typeface="SimSun" panose="02010600030101010101" pitchFamily="2" charset="-122"/>
            </a:endParaRPr>
          </a:p>
          <a:p>
            <a:r>
              <a:rPr lang="en-US" sz="1200" dirty="0">
                <a:solidFill>
                  <a:schemeClr val="bg1"/>
                </a:solidFill>
                <a:latin typeface="SimSun" panose="02010600030101010101" pitchFamily="2" charset="-122"/>
                <a:ea typeface="SimSun" panose="02010600030101010101" pitchFamily="2" charset="-122"/>
              </a:rPr>
              <a:t> 2.2 </a:t>
            </a:r>
            <a:r>
              <a:rPr lang="zh-CN" altLang="en-US" sz="1200" b="1" dirty="0">
                <a:solidFill>
                  <a:schemeClr val="bg1"/>
                </a:solidFill>
                <a:latin typeface="SimSun" panose="02010600030101010101" pitchFamily="2" charset="-122"/>
                <a:ea typeface="SimSun" panose="02010600030101010101" pitchFamily="2" charset="-122"/>
              </a:rPr>
              <a:t>许可的效力停止</a:t>
            </a:r>
            <a:r>
              <a:rPr lang="zh-CN" altLang="en-US" sz="1200" dirty="0">
                <a:solidFill>
                  <a:schemeClr val="bg1"/>
                </a:solidFill>
                <a:latin typeface="SimSun" panose="02010600030101010101" pitchFamily="2" charset="-122"/>
                <a:ea typeface="SimSun" panose="02010600030101010101" pitchFamily="2" charset="-122"/>
              </a:rPr>
              <a:t>。</a:t>
            </a:r>
            <a:endParaRPr lang="ru-RU" sz="1200" dirty="0">
              <a:solidFill>
                <a:schemeClr val="bg1"/>
              </a:solidFill>
              <a:ea typeface="SimSun" panose="02010600030101010101" pitchFamily="2" charset="-122"/>
            </a:endParaRPr>
          </a:p>
        </p:txBody>
      </p:sp>
      <p:pic>
        <p:nvPicPr>
          <p:cNvPr id="7" name="Рисунок 6">
            <a:extLst>
              <a:ext uri="{FF2B5EF4-FFF2-40B4-BE49-F238E27FC236}">
                <a16:creationId xmlns:a16="http://schemas.microsoft.com/office/drawing/2014/main" id="{A19375DB-F812-44A4-BBCE-7DDFEE6F716E}"/>
              </a:ext>
            </a:extLst>
          </p:cNvPr>
          <p:cNvPicPr>
            <a:picLocks noChangeAspect="1"/>
          </p:cNvPicPr>
          <p:nvPr/>
        </p:nvPicPr>
        <p:blipFill>
          <a:blip r:embed="rId3"/>
          <a:stretch>
            <a:fillRect/>
          </a:stretch>
        </p:blipFill>
        <p:spPr>
          <a:xfrm>
            <a:off x="684209" y="249011"/>
            <a:ext cx="732065" cy="440871"/>
          </a:xfrm>
          <a:prstGeom prst="rect">
            <a:avLst/>
          </a:prstGeom>
        </p:spPr>
      </p:pic>
    </p:spTree>
    <p:extLst>
      <p:ext uri="{BB962C8B-B14F-4D97-AF65-F5344CB8AC3E}">
        <p14:creationId xmlns:p14="http://schemas.microsoft.com/office/powerpoint/2010/main" val="2110409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0" y="122467"/>
            <a:ext cx="10892746" cy="522515"/>
          </a:xfrm>
          <a:solidFill>
            <a:schemeClr val="bg2">
              <a:lumMod val="20000"/>
              <a:lumOff val="80000"/>
            </a:schemeClr>
          </a:solidFill>
        </p:spPr>
        <p:txBody>
          <a:bodyPr anchor="t">
            <a:no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巨石”中白工业园区医疗服务提供程序细则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548282" y="734786"/>
            <a:ext cx="5028676" cy="18696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如发现有违反从事医疗活动的要求和条件的事实，管委会有权要求在</a:t>
            </a:r>
            <a:r>
              <a:rPr lang="en-US" altLang="zh-CN" sz="1200" dirty="0">
                <a:solidFill>
                  <a:schemeClr val="tx1"/>
                </a:solidFill>
                <a:latin typeface="SimSun" panose="02010600030101010101" pitchFamily="2" charset="-122"/>
                <a:ea typeface="SimSun" panose="02010600030101010101" pitchFamily="2" charset="-122"/>
              </a:rPr>
              <a:t>3</a:t>
            </a:r>
            <a:r>
              <a:rPr lang="zh-CN" altLang="en-US" sz="1200" dirty="0">
                <a:solidFill>
                  <a:schemeClr val="tx1"/>
                </a:solidFill>
                <a:latin typeface="SimSun" panose="02010600030101010101" pitchFamily="2" charset="-122"/>
                <a:ea typeface="SimSun" panose="02010600030101010101" pitchFamily="2" charset="-122"/>
              </a:rPr>
              <a:t>个月期限内消除违规；</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居民企业有义务在</a:t>
            </a:r>
            <a:r>
              <a:rPr lang="en-US" altLang="zh-CN" sz="1200" dirty="0">
                <a:solidFill>
                  <a:schemeClr val="tx1"/>
                </a:solidFill>
                <a:latin typeface="SimSun" panose="02010600030101010101" pitchFamily="2" charset="-122"/>
                <a:ea typeface="SimSun" panose="02010600030101010101" pitchFamily="2" charset="-122"/>
              </a:rPr>
              <a:t>1</a:t>
            </a:r>
            <a:r>
              <a:rPr lang="zh-CN" altLang="en-US" sz="1200" dirty="0">
                <a:solidFill>
                  <a:schemeClr val="tx1"/>
                </a:solidFill>
                <a:latin typeface="SimSun" panose="02010600030101010101" pitchFamily="2" charset="-122"/>
                <a:ea typeface="SimSun" panose="02010600030101010101" pitchFamily="2" charset="-122"/>
              </a:rPr>
              <a:t>个月期限内通过</a:t>
            </a:r>
            <a:r>
              <a:rPr lang="en-US" altLang="zh-CN" sz="1200" dirty="0">
                <a:solidFill>
                  <a:schemeClr val="tx1"/>
                </a:solidFill>
                <a:latin typeface="SimSun" panose="02010600030101010101" pitchFamily="2" charset="-122"/>
                <a:ea typeface="SimSun" panose="02010600030101010101" pitchFamily="2" charset="-122"/>
              </a:rPr>
              <a:t>onestation.by</a:t>
            </a:r>
            <a:r>
              <a:rPr lang="zh-CN" altLang="en-US" sz="1200" dirty="0">
                <a:solidFill>
                  <a:schemeClr val="tx1"/>
                </a:solidFill>
                <a:latin typeface="SimSun" panose="02010600030101010101" pitchFamily="2" charset="-122"/>
                <a:ea typeface="SimSun" panose="02010600030101010101" pitchFamily="2" charset="-122"/>
              </a:rPr>
              <a:t>告知管委会违规消除的消息；</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endParaRPr lang="en-US" sz="1200" dirty="0">
              <a:solidFill>
                <a:schemeClr val="tx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q"/>
            </a:pPr>
            <a:r>
              <a:rPr lang="zh-CN" altLang="en-US" sz="1200" dirty="0">
                <a:solidFill>
                  <a:schemeClr val="tx1"/>
                </a:solidFill>
                <a:latin typeface="SimSun" panose="02010600030101010101" pitchFamily="2" charset="-122"/>
                <a:ea typeface="SimSun" panose="02010600030101010101" pitchFamily="2" charset="-122"/>
              </a:rPr>
              <a:t>在不消除或不通知的情况下，管委会有权暂停居民企业的医疗活动（就一个或所有服务）不超过</a:t>
            </a:r>
            <a:r>
              <a:rPr lang="en-US" altLang="zh-CN" sz="1200" dirty="0">
                <a:solidFill>
                  <a:schemeClr val="tx1"/>
                </a:solidFill>
                <a:latin typeface="SimSun" panose="02010600030101010101" pitchFamily="2" charset="-122"/>
                <a:ea typeface="SimSun" panose="02010600030101010101" pitchFamily="2" charset="-122"/>
              </a:rPr>
              <a:t>6</a:t>
            </a:r>
            <a:r>
              <a:rPr lang="zh-CN" altLang="en-US" sz="1200" dirty="0">
                <a:solidFill>
                  <a:schemeClr val="tx1"/>
                </a:solidFill>
                <a:latin typeface="SimSun" panose="02010600030101010101" pitchFamily="2" charset="-122"/>
                <a:ea typeface="SimSun" panose="02010600030101010101" pitchFamily="2" charset="-122"/>
              </a:rPr>
              <a:t>个月，前提是在</a:t>
            </a:r>
            <a:r>
              <a:rPr lang="en-US" altLang="zh-CN" sz="1200" dirty="0">
                <a:solidFill>
                  <a:schemeClr val="tx1"/>
                </a:solidFill>
                <a:latin typeface="SimSun" panose="02010600030101010101" pitchFamily="2" charset="-122"/>
                <a:ea typeface="SimSun" panose="02010600030101010101" pitchFamily="2" charset="-122"/>
              </a:rPr>
              <a:t>2</a:t>
            </a:r>
            <a:r>
              <a:rPr lang="zh-CN" altLang="en-US" sz="1200" dirty="0">
                <a:solidFill>
                  <a:schemeClr val="tx1"/>
                </a:solidFill>
                <a:latin typeface="SimSun" panose="02010600030101010101" pitchFamily="2" charset="-122"/>
                <a:ea typeface="SimSun" panose="02010600030101010101" pitchFamily="2" charset="-122"/>
              </a:rPr>
              <a:t>个工作日内告知居民企业。</a:t>
            </a:r>
            <a:endParaRPr lang="ru-RU" sz="1200" dirty="0">
              <a:solidFill>
                <a:schemeClr val="tx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0" y="734787"/>
            <a:ext cx="5157564" cy="1869620"/>
          </a:xfrm>
          <a:prstGeom prst="flowChartAlternate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171450" indent="-171450">
              <a:buFont typeface="Wingdings" panose="05000000000000000000" pitchFamily="2" charset="2"/>
              <a:buChar char="q"/>
            </a:pPr>
            <a:r>
              <a:rPr lang="ru-RU" sz="1000" dirty="0">
                <a:solidFill>
                  <a:schemeClr val="tx1"/>
                </a:solidFill>
                <a:latin typeface="Times New Roman" panose="02020603050405020304" pitchFamily="18" charset="0"/>
              </a:rPr>
              <a:t>При выявлении фактов нарушения требований и условий осуществления медицинской деятельности администрация парка вправе потребовать устранения в срок не позднее 3 месяцев нарушений</a:t>
            </a:r>
          </a:p>
          <a:p>
            <a:pPr marL="171450" indent="-171450">
              <a:buFont typeface="Wingdings" panose="05000000000000000000" pitchFamily="2" charset="2"/>
              <a:buChar char="q"/>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q"/>
            </a:pPr>
            <a:r>
              <a:rPr lang="ru-RU" sz="1000" dirty="0">
                <a:solidFill>
                  <a:schemeClr val="tx1"/>
                </a:solidFill>
                <a:latin typeface="Times New Roman" panose="02020603050405020304" pitchFamily="18" charset="0"/>
              </a:rPr>
              <a:t>Резидент парка обязан уведомить администрацию парка об устранении нарушений в месячный срок через </a:t>
            </a:r>
            <a:r>
              <a:rPr lang="en-US" sz="1000" dirty="0">
                <a:solidFill>
                  <a:schemeClr val="tx1"/>
                </a:solidFill>
                <a:latin typeface="Times New Roman" panose="02020603050405020304" pitchFamily="18" charset="0"/>
              </a:rPr>
              <a:t>onestation.by</a:t>
            </a: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q"/>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q"/>
            </a:pPr>
            <a:r>
              <a:rPr lang="ru-RU" sz="1000" dirty="0">
                <a:solidFill>
                  <a:schemeClr val="tx1"/>
                </a:solidFill>
                <a:latin typeface="Times New Roman" panose="02020603050405020304" pitchFamily="18" charset="0"/>
              </a:rPr>
              <a:t>В случае </a:t>
            </a:r>
            <a:r>
              <a:rPr lang="ru-RU" sz="1000" dirty="0" err="1">
                <a:solidFill>
                  <a:schemeClr val="tx1"/>
                </a:solidFill>
                <a:latin typeface="Times New Roman" panose="02020603050405020304" pitchFamily="18" charset="0"/>
              </a:rPr>
              <a:t>неустранения</a:t>
            </a:r>
            <a:r>
              <a:rPr lang="ru-RU" sz="1000" dirty="0">
                <a:solidFill>
                  <a:schemeClr val="tx1"/>
                </a:solidFill>
                <a:latin typeface="Times New Roman" panose="02020603050405020304" pitchFamily="18" charset="0"/>
              </a:rPr>
              <a:t> или </a:t>
            </a:r>
            <a:r>
              <a:rPr lang="ru-RU" sz="1000" dirty="0" err="1">
                <a:solidFill>
                  <a:schemeClr val="tx1"/>
                </a:solidFill>
                <a:latin typeface="Times New Roman" panose="02020603050405020304" pitchFamily="18" charset="0"/>
              </a:rPr>
              <a:t>неуведомления</a:t>
            </a:r>
            <a:r>
              <a:rPr lang="ru-RU" sz="1000" dirty="0">
                <a:solidFill>
                  <a:schemeClr val="tx1"/>
                </a:solidFill>
                <a:latin typeface="Times New Roman" panose="02020603050405020304" pitchFamily="18" charset="0"/>
              </a:rPr>
              <a:t> администрация парка вправе приостановить медицинскую деятельность резидента (по 1 или всем услугам (работам)) на срок не более 6 месяцев, уведомив резидента в течение 2 рабочих дней</a:t>
            </a:r>
            <a:r>
              <a:rPr lang="en-US" sz="1000" dirty="0">
                <a:solidFill>
                  <a:schemeClr val="tx1"/>
                </a:solidFill>
                <a:latin typeface="Times New Roman" panose="02020603050405020304" pitchFamily="18" charset="0"/>
              </a:rPr>
              <a:t> </a:t>
            </a:r>
            <a:endParaRPr lang="ru-RU" sz="1000" dirty="0">
              <a:solidFill>
                <a:schemeClr val="tx1"/>
              </a:solidFill>
              <a:latin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94490FCB-DC9D-47BD-8871-95EF85153FDE}"/>
              </a:ext>
            </a:extLst>
          </p:cNvPr>
          <p:cNvSpPr/>
          <p:nvPr/>
        </p:nvSpPr>
        <p:spPr>
          <a:xfrm>
            <a:off x="684210" y="2713703"/>
            <a:ext cx="5157564" cy="402183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u="sng" dirty="0">
                <a:solidFill>
                  <a:schemeClr val="bg1"/>
                </a:solidFill>
                <a:latin typeface="Times New Roman" panose="02020603050405020304" pitchFamily="18" charset="0"/>
                <a:cs typeface="Times New Roman" panose="02020603050405020304" pitchFamily="18" charset="0"/>
              </a:rPr>
              <a:t>Администрация парка прекращает действие разрешения на медицинскую деятельность и уведомляет резидента в течение 2 рабочих дней, если</a:t>
            </a:r>
            <a:r>
              <a:rPr lang="ru-RU" sz="1100" u="sng" dirty="0">
                <a:solidFill>
                  <a:schemeClr val="bg1"/>
                </a:solidFill>
                <a:latin typeface="Times New Roman" panose="02020603050405020304" pitchFamily="18" charset="0"/>
                <a:cs typeface="Times New Roman" panose="02020603050405020304" pitchFamily="18" charset="0"/>
              </a:rPr>
              <a:t>:</a:t>
            </a:r>
          </a:p>
          <a:p>
            <a:pPr algn="ctr"/>
            <a:endParaRPr lang="ru-RU" sz="1100" u="sng"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b="1" dirty="0">
                <a:solidFill>
                  <a:schemeClr val="bg1"/>
                </a:solidFill>
                <a:latin typeface="Times New Roman" panose="02020603050405020304" pitchFamily="18" charset="0"/>
                <a:cs typeface="Times New Roman" panose="02020603050405020304" pitchFamily="18" charset="0"/>
              </a:rPr>
              <a:t>Выявленное нарушение не устранено </a:t>
            </a:r>
            <a:r>
              <a:rPr lang="ru-RU" sz="900" dirty="0">
                <a:solidFill>
                  <a:schemeClr val="bg1"/>
                </a:solidFill>
                <a:latin typeface="Times New Roman" panose="02020603050405020304" pitchFamily="18" charset="0"/>
                <a:cs typeface="Times New Roman" panose="02020603050405020304" pitchFamily="18" charset="0"/>
              </a:rPr>
              <a:t>в период приостановления срока действия разрешения либо резидент парка не сообщил об устранении</a:t>
            </a:r>
          </a:p>
          <a:p>
            <a:pPr marL="171450" indent="-171450">
              <a:buFont typeface="Wingdings" panose="05000000000000000000" pitchFamily="2" charset="2"/>
              <a:buChar char="Ø"/>
            </a:pPr>
            <a:endParaRPr lang="ru-RU" sz="900"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dirty="0">
                <a:solidFill>
                  <a:schemeClr val="bg1"/>
                </a:solidFill>
                <a:latin typeface="Times New Roman" panose="02020603050405020304" pitchFamily="18" charset="0"/>
                <a:cs typeface="Times New Roman" panose="02020603050405020304" pitchFamily="18" charset="0"/>
              </a:rPr>
              <a:t>В период приостановления действия разрешения </a:t>
            </a:r>
            <a:r>
              <a:rPr lang="ru-RU" sz="900" b="1" dirty="0">
                <a:solidFill>
                  <a:schemeClr val="bg1"/>
                </a:solidFill>
                <a:latin typeface="Times New Roman" panose="02020603050405020304" pitchFamily="18" charset="0"/>
                <a:cs typeface="Times New Roman" panose="02020603050405020304" pitchFamily="18" charset="0"/>
              </a:rPr>
              <a:t>резидент парка продолжает  осуществлять медицинскую деятельность</a:t>
            </a:r>
            <a:r>
              <a:rPr lang="ru-RU" sz="900" dirty="0">
                <a:solidFill>
                  <a:schemeClr val="bg1"/>
                </a:solidFill>
                <a:latin typeface="Times New Roman" panose="02020603050405020304" pitchFamily="18" charset="0"/>
                <a:cs typeface="Times New Roman" panose="02020603050405020304" pitchFamily="18" charset="0"/>
              </a:rPr>
              <a:t> (оказывать услуги (работы), действие разрешения на которые было приостановлено)</a:t>
            </a:r>
          </a:p>
          <a:p>
            <a:pPr marL="171450" indent="-171450">
              <a:buFont typeface="Wingdings" panose="05000000000000000000" pitchFamily="2" charset="2"/>
              <a:buChar char="Ø"/>
            </a:pPr>
            <a:endParaRPr lang="ru-RU" sz="900"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dirty="0">
                <a:solidFill>
                  <a:schemeClr val="bg1"/>
                </a:solidFill>
                <a:latin typeface="Times New Roman" panose="02020603050405020304" pitchFamily="18" charset="0"/>
                <a:cs typeface="Times New Roman" panose="02020603050405020304" pitchFamily="18" charset="0"/>
              </a:rPr>
              <a:t>Выполнение работ и (или) оказание услуг, составляющих медицинскую деятельность, применение методов оказания медицинской помощи </a:t>
            </a:r>
            <a:r>
              <a:rPr lang="ru-RU" sz="900" b="1" dirty="0">
                <a:solidFill>
                  <a:schemeClr val="bg1"/>
                </a:solidFill>
                <a:latin typeface="Times New Roman" panose="02020603050405020304" pitchFamily="18" charset="0"/>
                <a:cs typeface="Times New Roman" panose="02020603050405020304" pitchFamily="18" charset="0"/>
              </a:rPr>
              <a:t>повлекло у пациента стойкое расстройство здоровья</a:t>
            </a:r>
            <a:r>
              <a:rPr lang="ru-RU" sz="900" dirty="0">
                <a:solidFill>
                  <a:schemeClr val="bg1"/>
                </a:solidFill>
                <a:latin typeface="Times New Roman" panose="02020603050405020304" pitchFamily="18" charset="0"/>
                <a:cs typeface="Times New Roman" panose="02020603050405020304" pitchFamily="18" charset="0"/>
              </a:rPr>
              <a:t>, что подтверждается решением лечебно-контрольного совета Минздрава</a:t>
            </a:r>
          </a:p>
          <a:p>
            <a:pPr marL="171450" indent="-171450">
              <a:buFont typeface="Wingdings" panose="05000000000000000000" pitchFamily="2" charset="2"/>
              <a:buChar char="Ø"/>
            </a:pPr>
            <a:endParaRPr lang="ru-RU" sz="900"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b="1" dirty="0">
                <a:solidFill>
                  <a:schemeClr val="bg1"/>
                </a:solidFill>
                <a:latin typeface="Times New Roman" panose="02020603050405020304" pitchFamily="18" charset="0"/>
                <a:cs typeface="Times New Roman" panose="02020603050405020304" pitchFamily="18" charset="0"/>
              </a:rPr>
              <a:t>Выполнялись работы и (или) оказывались услуги</a:t>
            </a:r>
            <a:r>
              <a:rPr lang="ru-RU" sz="900" dirty="0">
                <a:solidFill>
                  <a:schemeClr val="bg1"/>
                </a:solidFill>
                <a:latin typeface="Times New Roman" panose="02020603050405020304" pitchFamily="18" charset="0"/>
                <a:cs typeface="Times New Roman" panose="02020603050405020304" pitchFamily="18" charset="0"/>
              </a:rPr>
              <a:t>, а также применялись методы оказания медицинской помощи, </a:t>
            </a:r>
            <a:r>
              <a:rPr lang="ru-RU" sz="900" b="1" dirty="0">
                <a:solidFill>
                  <a:schemeClr val="bg1"/>
                </a:solidFill>
                <a:latin typeface="Times New Roman" panose="02020603050405020304" pitchFamily="18" charset="0"/>
                <a:cs typeface="Times New Roman" panose="02020603050405020304" pitchFamily="18" charset="0"/>
              </a:rPr>
              <a:t>не утвержденные </a:t>
            </a:r>
            <a:r>
              <a:rPr lang="ru-RU" sz="900" dirty="0">
                <a:solidFill>
                  <a:schemeClr val="bg1"/>
                </a:solidFill>
                <a:latin typeface="Times New Roman" panose="02020603050405020304" pitchFamily="18" charset="0"/>
                <a:cs typeface="Times New Roman" panose="02020603050405020304" pitchFamily="18" charset="0"/>
              </a:rPr>
              <a:t>резидентом парка</a:t>
            </a:r>
          </a:p>
          <a:p>
            <a:pPr marL="171450" indent="-171450">
              <a:buFont typeface="Wingdings" panose="05000000000000000000" pitchFamily="2" charset="2"/>
              <a:buChar char="Ø"/>
            </a:pPr>
            <a:endParaRPr lang="ru-RU" sz="900"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b="1" dirty="0">
                <a:solidFill>
                  <a:schemeClr val="bg1"/>
                </a:solidFill>
                <a:latin typeface="Times New Roman" panose="02020603050405020304" pitchFamily="18" charset="0"/>
                <a:cs typeface="Times New Roman" panose="02020603050405020304" pitchFamily="18" charset="0"/>
              </a:rPr>
              <a:t>Выполнение работ и (или) оказание услуг осуществлялось </a:t>
            </a:r>
            <a:r>
              <a:rPr lang="ru-RU" sz="900" dirty="0">
                <a:solidFill>
                  <a:schemeClr val="bg1"/>
                </a:solidFill>
                <a:latin typeface="Times New Roman" panose="02020603050405020304" pitchFamily="18" charset="0"/>
                <a:cs typeface="Times New Roman" panose="02020603050405020304" pitchFamily="18" charset="0"/>
              </a:rPr>
              <a:t>с использованием лекарственных средств и (или) медицинских изделий, </a:t>
            </a:r>
            <a:r>
              <a:rPr lang="ru-RU" sz="900" b="1" dirty="0">
                <a:solidFill>
                  <a:schemeClr val="bg1"/>
                </a:solidFill>
                <a:latin typeface="Times New Roman" panose="02020603050405020304" pitchFamily="18" charset="0"/>
                <a:cs typeface="Times New Roman" panose="02020603050405020304" pitchFamily="18" charset="0"/>
              </a:rPr>
              <a:t>не допущенных</a:t>
            </a:r>
            <a:r>
              <a:rPr lang="ru-RU" sz="900" dirty="0">
                <a:solidFill>
                  <a:schemeClr val="bg1"/>
                </a:solidFill>
                <a:latin typeface="Times New Roman" panose="02020603050405020304" pitchFamily="18" charset="0"/>
                <a:cs typeface="Times New Roman" panose="02020603050405020304" pitchFamily="18" charset="0"/>
              </a:rPr>
              <a:t> администрацией парка </a:t>
            </a:r>
            <a:r>
              <a:rPr lang="ru-RU" sz="900" b="1" dirty="0">
                <a:solidFill>
                  <a:schemeClr val="bg1"/>
                </a:solidFill>
                <a:latin typeface="Times New Roman" panose="02020603050405020304" pitchFamily="18" charset="0"/>
                <a:cs typeface="Times New Roman" panose="02020603050405020304" pitchFamily="18" charset="0"/>
              </a:rPr>
              <a:t>к применению</a:t>
            </a:r>
          </a:p>
          <a:p>
            <a:pPr marL="171450" indent="-171450">
              <a:buFont typeface="Wingdings" panose="05000000000000000000" pitchFamily="2" charset="2"/>
              <a:buChar char="Ø"/>
            </a:pPr>
            <a:endParaRPr lang="ru-RU" sz="900" dirty="0">
              <a:solidFill>
                <a:schemeClr val="bg1"/>
              </a:solidFill>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Ø"/>
            </a:pPr>
            <a:r>
              <a:rPr lang="ru-RU" sz="900" dirty="0">
                <a:solidFill>
                  <a:schemeClr val="bg1"/>
                </a:solidFill>
                <a:latin typeface="Times New Roman" panose="02020603050405020304" pitchFamily="18" charset="0"/>
                <a:cs typeface="Times New Roman" panose="02020603050405020304" pitchFamily="18" charset="0"/>
              </a:rPr>
              <a:t>В течение 12 месяцев подряд резидентом парка </a:t>
            </a:r>
            <a:r>
              <a:rPr lang="ru-RU" sz="900" b="1" dirty="0">
                <a:solidFill>
                  <a:schemeClr val="bg1"/>
                </a:solidFill>
                <a:latin typeface="Times New Roman" panose="02020603050405020304" pitchFamily="18" charset="0"/>
                <a:cs typeface="Times New Roman" panose="02020603050405020304" pitchFamily="18" charset="0"/>
              </a:rPr>
              <a:t>допущено повторное нарушение </a:t>
            </a:r>
            <a:r>
              <a:rPr lang="ru-RU" sz="900" dirty="0">
                <a:solidFill>
                  <a:schemeClr val="bg1"/>
                </a:solidFill>
                <a:latin typeface="Times New Roman" panose="02020603050405020304" pitchFamily="18" charset="0"/>
                <a:cs typeface="Times New Roman" panose="02020603050405020304" pitchFamily="18" charset="0"/>
              </a:rPr>
              <a:t>требований и условий осуществления медицинской деятельности, когда первое аналогичное нарушение не устранено</a:t>
            </a:r>
          </a:p>
        </p:txBody>
      </p:sp>
      <p:sp>
        <p:nvSpPr>
          <p:cNvPr id="4" name="Прямоугольник: скругленные углы 3">
            <a:extLst>
              <a:ext uri="{FF2B5EF4-FFF2-40B4-BE49-F238E27FC236}">
                <a16:creationId xmlns:a16="http://schemas.microsoft.com/office/drawing/2014/main" id="{F7E2600E-5F1D-408D-A6C1-6DBEFC78A4E2}"/>
              </a:ext>
            </a:extLst>
          </p:cNvPr>
          <p:cNvSpPr/>
          <p:nvPr/>
        </p:nvSpPr>
        <p:spPr>
          <a:xfrm>
            <a:off x="6548282" y="2713702"/>
            <a:ext cx="5028674" cy="4021831"/>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u="sng" dirty="0">
                <a:solidFill>
                  <a:schemeClr val="bg1"/>
                </a:solidFill>
                <a:latin typeface="SimSun" panose="02010600030101010101" pitchFamily="2" charset="-122"/>
                <a:ea typeface="SimSun" panose="02010600030101010101" pitchFamily="2" charset="-122"/>
              </a:rPr>
              <a:t>下列情况下，管委会终止医疗活动许可的效力并</a:t>
            </a:r>
            <a:endParaRPr lang="en-US" altLang="zh-CN" sz="1200" b="1" u="sng" dirty="0">
              <a:solidFill>
                <a:schemeClr val="bg1"/>
              </a:solidFill>
              <a:latin typeface="SimSun" panose="02010600030101010101" pitchFamily="2" charset="-122"/>
              <a:ea typeface="SimSun" panose="02010600030101010101" pitchFamily="2" charset="-122"/>
            </a:endParaRPr>
          </a:p>
          <a:p>
            <a:pPr algn="ctr"/>
            <a:r>
              <a:rPr lang="zh-CN" altLang="en-US" sz="1200" b="1" u="sng" dirty="0">
                <a:solidFill>
                  <a:schemeClr val="bg1"/>
                </a:solidFill>
                <a:latin typeface="SimSun" panose="02010600030101010101" pitchFamily="2" charset="-122"/>
                <a:ea typeface="SimSun" panose="02010600030101010101" pitchFamily="2" charset="-122"/>
              </a:rPr>
              <a:t>在</a:t>
            </a:r>
            <a:r>
              <a:rPr lang="en-US" altLang="zh-CN" sz="1200" b="1" u="sng" dirty="0">
                <a:solidFill>
                  <a:schemeClr val="bg1"/>
                </a:solidFill>
                <a:latin typeface="SimSun" panose="02010600030101010101" pitchFamily="2" charset="-122"/>
                <a:ea typeface="SimSun" panose="02010600030101010101" pitchFamily="2" charset="-122"/>
              </a:rPr>
              <a:t>2</a:t>
            </a:r>
            <a:r>
              <a:rPr lang="zh-CN" altLang="en-US" sz="1200" b="1" u="sng" dirty="0">
                <a:solidFill>
                  <a:schemeClr val="bg1"/>
                </a:solidFill>
                <a:latin typeface="SimSun" panose="02010600030101010101" pitchFamily="2" charset="-122"/>
                <a:ea typeface="SimSun" panose="02010600030101010101" pitchFamily="2" charset="-122"/>
              </a:rPr>
              <a:t>个工作日内告知居民企业：</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在许可效力暂停期间内</a:t>
            </a:r>
            <a:r>
              <a:rPr lang="zh-CN" altLang="en-US" sz="1200" b="1" dirty="0">
                <a:solidFill>
                  <a:schemeClr val="bg1"/>
                </a:solidFill>
                <a:latin typeface="SimSun" panose="02010600030101010101" pitchFamily="2" charset="-122"/>
                <a:ea typeface="SimSun" panose="02010600030101010101" pitchFamily="2" charset="-122"/>
              </a:rPr>
              <a:t>发现的缺陷未予消除</a:t>
            </a:r>
            <a:r>
              <a:rPr lang="zh-CN" altLang="en-US" sz="1200" dirty="0">
                <a:solidFill>
                  <a:schemeClr val="bg1"/>
                </a:solidFill>
                <a:latin typeface="SimSun" panose="02010600030101010101" pitchFamily="2" charset="-122"/>
                <a:ea typeface="SimSun" panose="02010600030101010101" pitchFamily="2" charset="-122"/>
              </a:rPr>
              <a:t>或居民企业未告知已消除；</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许可效力暂停期间</a:t>
            </a:r>
            <a:r>
              <a:rPr lang="zh-CN" altLang="en-US" sz="1200" b="1" dirty="0">
                <a:solidFill>
                  <a:schemeClr val="bg1"/>
                </a:solidFill>
                <a:latin typeface="SimSun" panose="02010600030101010101" pitchFamily="2" charset="-122"/>
                <a:ea typeface="SimSun" panose="02010600030101010101" pitchFamily="2" charset="-122"/>
              </a:rPr>
              <a:t>居民企业继续从事</a:t>
            </a:r>
            <a:r>
              <a:rPr lang="zh-CN" altLang="en-US" sz="1200" dirty="0">
                <a:solidFill>
                  <a:schemeClr val="bg1"/>
                </a:solidFill>
                <a:latin typeface="SimSun" panose="02010600030101010101" pitchFamily="2" charset="-122"/>
                <a:ea typeface="SimSun" panose="02010600030101010101" pitchFamily="2" charset="-122"/>
              </a:rPr>
              <a:t>许可效力已被暂停的</a:t>
            </a:r>
            <a:r>
              <a:rPr lang="zh-CN" altLang="en-US" sz="1200" b="1" dirty="0">
                <a:solidFill>
                  <a:schemeClr val="bg1"/>
                </a:solidFill>
                <a:latin typeface="SimSun" panose="02010600030101010101" pitchFamily="2" charset="-122"/>
                <a:ea typeface="SimSun" panose="02010600030101010101" pitchFamily="2" charset="-122"/>
              </a:rPr>
              <a:t>医疗活</a:t>
            </a:r>
            <a:r>
              <a:rPr lang="zh-CN" altLang="en-US" sz="1200" dirty="0">
                <a:solidFill>
                  <a:schemeClr val="bg1"/>
                </a:solidFill>
                <a:latin typeface="SimSun" panose="02010600030101010101" pitchFamily="2" charset="-122"/>
                <a:ea typeface="SimSun" panose="02010600030101010101" pitchFamily="2" charset="-122"/>
              </a:rPr>
              <a:t>动（提供医疗服务）；</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提供构成医疗活动的服务、使用的医疗方法</a:t>
            </a:r>
            <a:r>
              <a:rPr lang="zh-CN" altLang="en-US" sz="1200" b="1" dirty="0">
                <a:solidFill>
                  <a:schemeClr val="bg1"/>
                </a:solidFill>
                <a:latin typeface="SimSun" panose="02010600030101010101" pitchFamily="2" charset="-122"/>
                <a:ea typeface="SimSun" panose="02010600030101010101" pitchFamily="2" charset="-122"/>
              </a:rPr>
              <a:t>造成患者健康情况持续失调</a:t>
            </a:r>
            <a:r>
              <a:rPr lang="zh-CN" altLang="en-US" sz="1200" dirty="0">
                <a:solidFill>
                  <a:schemeClr val="bg1"/>
                </a:solidFill>
                <a:latin typeface="SimSun" panose="02010600030101010101" pitchFamily="2" charset="-122"/>
                <a:ea typeface="SimSun" panose="02010600030101010101" pitchFamily="2" charset="-122"/>
              </a:rPr>
              <a:t>，且卫生部医疗检查委员会的决定确认了这一情况；</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b="1" dirty="0">
                <a:solidFill>
                  <a:schemeClr val="bg1"/>
                </a:solidFill>
                <a:latin typeface="SimSun" panose="02010600030101010101" pitchFamily="2" charset="-122"/>
                <a:ea typeface="SimSun" panose="02010600030101010101" pitchFamily="2" charset="-122"/>
              </a:rPr>
              <a:t>提供未</a:t>
            </a:r>
            <a:r>
              <a:rPr lang="zh-CN" altLang="en-US" sz="1200" dirty="0">
                <a:solidFill>
                  <a:schemeClr val="bg1"/>
                </a:solidFill>
                <a:latin typeface="SimSun" panose="02010600030101010101" pitchFamily="2" charset="-122"/>
                <a:ea typeface="SimSun" panose="02010600030101010101" pitchFamily="2" charset="-122"/>
              </a:rPr>
              <a:t>经居民企业</a:t>
            </a:r>
            <a:r>
              <a:rPr lang="zh-CN" altLang="en-US" sz="1200" b="1" dirty="0">
                <a:solidFill>
                  <a:schemeClr val="bg1"/>
                </a:solidFill>
                <a:latin typeface="SimSun" panose="02010600030101010101" pitchFamily="2" charset="-122"/>
                <a:ea typeface="SimSun" panose="02010600030101010101" pitchFamily="2" charset="-122"/>
              </a:rPr>
              <a:t>批准的服务</a:t>
            </a:r>
            <a:r>
              <a:rPr lang="zh-CN" altLang="en-US" sz="1200" dirty="0">
                <a:solidFill>
                  <a:schemeClr val="bg1"/>
                </a:solidFill>
                <a:latin typeface="SimSun" panose="02010600030101010101" pitchFamily="2" charset="-122"/>
                <a:ea typeface="SimSun" panose="02010600030101010101" pitchFamily="2" charset="-122"/>
              </a:rPr>
              <a:t>，以及提供未经居民企业批准的医疗方法；</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使用管委会</a:t>
            </a:r>
            <a:r>
              <a:rPr lang="zh-CN" altLang="en-US" sz="1200" b="1" dirty="0">
                <a:solidFill>
                  <a:schemeClr val="bg1"/>
                </a:solidFill>
                <a:latin typeface="SimSun" panose="02010600030101010101" pitchFamily="2" charset="-122"/>
                <a:ea typeface="SimSun" panose="02010600030101010101" pitchFamily="2" charset="-122"/>
              </a:rPr>
              <a:t>不允许使用</a:t>
            </a:r>
            <a:r>
              <a:rPr lang="zh-CN" altLang="en-US" sz="1200" dirty="0">
                <a:solidFill>
                  <a:schemeClr val="bg1"/>
                </a:solidFill>
                <a:latin typeface="SimSun" panose="02010600030101010101" pitchFamily="2" charset="-122"/>
                <a:ea typeface="SimSun" panose="02010600030101010101" pitchFamily="2" charset="-122"/>
              </a:rPr>
              <a:t>的药品和（或）医疗器械</a:t>
            </a:r>
            <a:r>
              <a:rPr lang="zh-CN" altLang="en-US" sz="1200" b="1" dirty="0">
                <a:solidFill>
                  <a:schemeClr val="bg1"/>
                </a:solidFill>
                <a:latin typeface="SimSun" panose="02010600030101010101" pitchFamily="2" charset="-122"/>
                <a:ea typeface="SimSun" panose="02010600030101010101" pitchFamily="2" charset="-122"/>
              </a:rPr>
              <a:t>提供服务；</a:t>
            </a:r>
            <a:endParaRPr lang="en-US" altLang="zh-CN" sz="1200" b="1"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anose="05000000000000000000" pitchFamily="2" charset="2"/>
              <a:buChar char="Ø"/>
            </a:pPr>
            <a:r>
              <a:rPr lang="zh-CN" altLang="en-US" sz="1200" dirty="0">
                <a:solidFill>
                  <a:schemeClr val="bg1"/>
                </a:solidFill>
                <a:latin typeface="SimSun" panose="02010600030101010101" pitchFamily="2" charset="-122"/>
                <a:ea typeface="SimSun" panose="02010600030101010101" pitchFamily="2" charset="-122"/>
              </a:rPr>
              <a:t>居民企业在</a:t>
            </a:r>
            <a:r>
              <a:rPr lang="en-US" altLang="zh-CN" sz="1200" dirty="0">
                <a:solidFill>
                  <a:schemeClr val="bg1"/>
                </a:solidFill>
                <a:latin typeface="SimSun" panose="02010600030101010101" pitchFamily="2" charset="-122"/>
                <a:ea typeface="SimSun" panose="02010600030101010101" pitchFamily="2" charset="-122"/>
              </a:rPr>
              <a:t>12</a:t>
            </a:r>
            <a:r>
              <a:rPr lang="zh-CN" altLang="en-US" sz="1200" dirty="0">
                <a:solidFill>
                  <a:schemeClr val="bg1"/>
                </a:solidFill>
                <a:latin typeface="SimSun" panose="02010600030101010101" pitchFamily="2" charset="-122"/>
                <a:ea typeface="SimSun" panose="02010600030101010101" pitchFamily="2" charset="-122"/>
              </a:rPr>
              <a:t>个月内连续</a:t>
            </a:r>
            <a:r>
              <a:rPr lang="zh-CN" altLang="en-US" sz="1200" b="1" dirty="0">
                <a:solidFill>
                  <a:schemeClr val="bg1"/>
                </a:solidFill>
                <a:latin typeface="SimSun" panose="02010600030101010101" pitchFamily="2" charset="-122"/>
                <a:ea typeface="SimSun" panose="02010600030101010101" pitchFamily="2" charset="-122"/>
              </a:rPr>
              <a:t>二次违反</a:t>
            </a:r>
            <a:r>
              <a:rPr lang="zh-CN" altLang="en-US" sz="1200" dirty="0">
                <a:solidFill>
                  <a:schemeClr val="bg1"/>
                </a:solidFill>
                <a:latin typeface="SimSun" panose="02010600030101010101" pitchFamily="2" charset="-122"/>
                <a:ea typeface="SimSun" panose="02010600030101010101" pitchFamily="2" charset="-122"/>
              </a:rPr>
              <a:t>从事医疗活动的要求和条件，而第一次类似的违规情况还未消除。</a:t>
            </a:r>
            <a:endParaRPr lang="ru-RU" sz="1200" dirty="0">
              <a:solidFill>
                <a:schemeClr val="bg1"/>
              </a:solidFill>
              <a:ea typeface="SimSun" panose="02010600030101010101" pitchFamily="2" charset="-122"/>
            </a:endParaRPr>
          </a:p>
        </p:txBody>
      </p:sp>
      <p:pic>
        <p:nvPicPr>
          <p:cNvPr id="7" name="Рисунок 6" descr="Больница контур">
            <a:extLst>
              <a:ext uri="{FF2B5EF4-FFF2-40B4-BE49-F238E27FC236}">
                <a16:creationId xmlns:a16="http://schemas.microsoft.com/office/drawing/2014/main" id="{8E70569E-58ED-4E07-9622-64DA476F35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044" y="234265"/>
            <a:ext cx="812120" cy="465365"/>
          </a:xfrm>
          <a:prstGeom prst="rect">
            <a:avLst/>
          </a:prstGeom>
        </p:spPr>
      </p:pic>
    </p:spTree>
    <p:extLst>
      <p:ext uri="{BB962C8B-B14F-4D97-AF65-F5344CB8AC3E}">
        <p14:creationId xmlns:p14="http://schemas.microsoft.com/office/powerpoint/2010/main" val="4244591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522515"/>
          </a:xfrm>
          <a:solidFill>
            <a:schemeClr val="bg2">
              <a:lumMod val="20000"/>
              <a:lumOff val="80000"/>
            </a:schemeClr>
          </a:solidFill>
        </p:spPr>
        <p:txBody>
          <a:bodyPr anchor="t">
            <a:no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巨石”中白工业园区医疗服务提供程序细则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350226" y="734786"/>
            <a:ext cx="5226731" cy="1453243"/>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SimSun" panose="02010600030101010101" pitchFamily="2" charset="-122"/>
                <a:ea typeface="SimSun" panose="02010600030101010101" pitchFamily="2" charset="-122"/>
              </a:rPr>
              <a:t>管委会在以下期限内作出</a:t>
            </a:r>
            <a:r>
              <a:rPr lang="ru-RU" sz="1200" b="1" u="sng" dirty="0" err="1">
                <a:solidFill>
                  <a:schemeClr val="tx1"/>
                </a:solidFill>
                <a:ea typeface="SimSun" panose="02010600030101010101" pitchFamily="2" charset="-122"/>
              </a:rPr>
              <a:t>停止</a:t>
            </a:r>
            <a:r>
              <a:rPr lang="ru-RU" sz="1200" dirty="0" err="1">
                <a:solidFill>
                  <a:schemeClr val="tx1"/>
                </a:solidFill>
                <a:ea typeface="SimSun" panose="02010600030101010101" pitchFamily="2" charset="-122"/>
              </a:rPr>
              <a:t>从事医疗活动</a:t>
            </a:r>
            <a:r>
              <a:rPr lang="zh-CN" altLang="en-US" sz="1200" dirty="0">
                <a:solidFill>
                  <a:schemeClr val="tx1"/>
                </a:solidFill>
                <a:latin typeface="SimSun" panose="02010600030101010101" pitchFamily="2" charset="-122"/>
                <a:ea typeface="SimSun" panose="02010600030101010101" pitchFamily="2" charset="-122"/>
              </a:rPr>
              <a:t>（构成医疗活动的服务）</a:t>
            </a:r>
            <a:endParaRPr lang="en-US" altLang="zh-CN" sz="1200" dirty="0">
              <a:solidFill>
                <a:schemeClr val="tx1"/>
              </a:solidFill>
              <a:latin typeface="SimSun" panose="02010600030101010101" pitchFamily="2" charset="-122"/>
              <a:ea typeface="SimSun" panose="02010600030101010101" pitchFamily="2" charset="-122"/>
            </a:endParaRPr>
          </a:p>
          <a:p>
            <a:pPr algn="ctr"/>
            <a:r>
              <a:rPr lang="ru-RU" sz="1200" b="1" u="sng" dirty="0" err="1">
                <a:solidFill>
                  <a:schemeClr val="tx1"/>
                </a:solidFill>
                <a:ea typeface="SimSun" panose="02010600030101010101" pitchFamily="2" charset="-122"/>
              </a:rPr>
              <a:t>许可效力</a:t>
            </a:r>
            <a:r>
              <a:rPr lang="ru-RU" sz="1200" dirty="0" err="1">
                <a:solidFill>
                  <a:schemeClr val="tx1"/>
                </a:solidFill>
                <a:ea typeface="SimSun" panose="02010600030101010101" pitchFamily="2" charset="-122"/>
              </a:rPr>
              <a:t>的决定</a:t>
            </a:r>
            <a:r>
              <a:rPr lang="zh-CN" altLang="en-US" sz="1200" dirty="0">
                <a:solidFill>
                  <a:schemeClr val="tx1"/>
                </a:solidFill>
                <a:latin typeface="SimSun" panose="02010600030101010101" pitchFamily="2" charset="-122"/>
                <a:ea typeface="SimSun" panose="02010600030101010101" pitchFamily="2" charset="-122"/>
              </a:rPr>
              <a:t>：</a:t>
            </a:r>
            <a:endParaRPr lang="en-US" altLang="zh-CN" sz="1200" dirty="0">
              <a:solidFill>
                <a:schemeClr val="tx1"/>
              </a:solidFill>
              <a:latin typeface="SimSun" panose="02010600030101010101" pitchFamily="2" charset="-122"/>
              <a:ea typeface="SimSun" panose="02010600030101010101" pitchFamily="2" charset="-122"/>
            </a:endParaRPr>
          </a:p>
          <a:p>
            <a:pPr algn="ct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tx1"/>
                </a:solidFill>
                <a:latin typeface="SimSun" panose="02010600030101010101" pitchFamily="2" charset="-122"/>
                <a:ea typeface="SimSun" panose="02010600030101010101" pitchFamily="2" charset="-122"/>
              </a:rPr>
              <a:t>自规定消除违反从事医疗活动的要求和条件期限结束之日起</a:t>
            </a:r>
            <a:r>
              <a:rPr lang="en-US" altLang="zh-CN" sz="1200" dirty="0">
                <a:solidFill>
                  <a:schemeClr val="tx1"/>
                </a:solidFill>
                <a:latin typeface="SimSun" panose="02010600030101010101" pitchFamily="2" charset="-122"/>
                <a:ea typeface="SimSun" panose="02010600030101010101" pitchFamily="2" charset="-122"/>
              </a:rPr>
              <a:t>1</a:t>
            </a:r>
            <a:r>
              <a:rPr lang="zh-CN" altLang="en-US" sz="1200" dirty="0">
                <a:solidFill>
                  <a:schemeClr val="tx1"/>
                </a:solidFill>
                <a:latin typeface="SimSun" panose="02010600030101010101" pitchFamily="2" charset="-122"/>
                <a:ea typeface="SimSun" panose="02010600030101010101" pitchFamily="2" charset="-122"/>
              </a:rPr>
              <a:t>个月；</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Zapf Dingbats"/>
              <a:buChar char="❑"/>
            </a:pPr>
            <a:r>
              <a:rPr lang="ru-RU" sz="1200" dirty="0" err="1">
                <a:solidFill>
                  <a:schemeClr val="tx1"/>
                </a:solidFill>
                <a:ea typeface="SimSun" panose="02010600030101010101" pitchFamily="2" charset="-122"/>
              </a:rPr>
              <a:t>自发现下表中第</a:t>
            </a:r>
            <a:r>
              <a:rPr lang="en-US" altLang="zh-CN" sz="1200" dirty="0">
                <a:solidFill>
                  <a:schemeClr val="tx1"/>
                </a:solidFill>
                <a:latin typeface="SimSun" panose="02010600030101010101" pitchFamily="2" charset="-122"/>
                <a:ea typeface="SimSun" panose="02010600030101010101" pitchFamily="2" charset="-122"/>
              </a:rPr>
              <a:t>2-6</a:t>
            </a:r>
            <a:r>
              <a:rPr lang="zh-CN" altLang="en-US" sz="1200" dirty="0">
                <a:solidFill>
                  <a:schemeClr val="tx1"/>
                </a:solidFill>
                <a:latin typeface="SimSun" panose="02010600030101010101" pitchFamily="2" charset="-122"/>
                <a:ea typeface="SimSun" panose="02010600030101010101" pitchFamily="2" charset="-122"/>
              </a:rPr>
              <a:t>条</a:t>
            </a:r>
            <a:r>
              <a:rPr lang="ru-RU" sz="1200" dirty="0" err="1">
                <a:solidFill>
                  <a:schemeClr val="tx1"/>
                </a:solidFill>
                <a:ea typeface="SimSun" panose="02010600030101010101" pitchFamily="2" charset="-122"/>
              </a:rPr>
              <a:t>违规事项之日起</a:t>
            </a:r>
            <a:r>
              <a:rPr lang="en-US" altLang="zh-CN" sz="1200" dirty="0">
                <a:solidFill>
                  <a:schemeClr val="tx1"/>
                </a:solidFill>
                <a:latin typeface="SimSun" panose="02010600030101010101" pitchFamily="2" charset="-122"/>
                <a:ea typeface="SimSun" panose="02010600030101010101" pitchFamily="2" charset="-122"/>
              </a:rPr>
              <a:t>10</a:t>
            </a:r>
            <a:r>
              <a:rPr lang="zh-CN" altLang="en-US" sz="1200" dirty="0">
                <a:solidFill>
                  <a:schemeClr val="tx1"/>
                </a:solidFill>
                <a:latin typeface="SimSun" panose="02010600030101010101" pitchFamily="2" charset="-122"/>
                <a:ea typeface="SimSun" panose="02010600030101010101" pitchFamily="2" charset="-122"/>
              </a:rPr>
              <a:t>个工作日。</a:t>
            </a:r>
            <a:endParaRPr lang="en-US" altLang="zh-CN" sz="1200" dirty="0">
              <a:solidFill>
                <a:schemeClr val="tx1"/>
              </a:solidFill>
              <a:latin typeface="SimSun" panose="02010600030101010101" pitchFamily="2" charset="-122"/>
              <a:ea typeface="SimSun" panose="02010600030101010101" pitchFamily="2" charset="-122"/>
            </a:endParaRPr>
          </a:p>
          <a:p>
            <a:pPr marL="171450" indent="-171450">
              <a:buFont typeface="Wingdings" pitchFamily="2" charset="2"/>
              <a:buChar char="p"/>
            </a:pPr>
            <a:endParaRPr lang="en-US" sz="1200" dirty="0">
              <a:solidFill>
                <a:schemeClr val="tx1"/>
              </a:solidFill>
              <a:latin typeface="SimSun" panose="02010600030101010101" pitchFamily="2" charset="-122"/>
              <a:ea typeface="SimSun" panose="02010600030101010101" pitchFamily="2" charset="-122"/>
            </a:endParaRPr>
          </a:p>
          <a:p>
            <a:r>
              <a:rPr lang="zh-CN" altLang="ru-RU" sz="1200" dirty="0">
                <a:solidFill>
                  <a:schemeClr val="tx1"/>
                </a:solidFill>
                <a:latin typeface="SimSun" panose="02010600030101010101" pitchFamily="2" charset="-122"/>
                <a:ea typeface="SimSun" panose="02010600030101010101" pitchFamily="2" charset="-122"/>
              </a:rPr>
              <a:t>管委会</a:t>
            </a:r>
            <a:r>
              <a:rPr lang="zh-CN" altLang="en-US" sz="1200" dirty="0">
                <a:solidFill>
                  <a:schemeClr val="tx1"/>
                </a:solidFill>
                <a:latin typeface="SimSun" panose="02010600030101010101" pitchFamily="2" charset="-122"/>
                <a:ea typeface="SimSun" panose="02010600030101010101" pitchFamily="2" charset="-122"/>
              </a:rPr>
              <a:t>在</a:t>
            </a:r>
            <a:r>
              <a:rPr lang="en-US" altLang="zh-CN" sz="1200" dirty="0">
                <a:solidFill>
                  <a:schemeClr val="tx1"/>
                </a:solidFill>
                <a:latin typeface="SimSun" panose="02010600030101010101" pitchFamily="2" charset="-122"/>
                <a:ea typeface="SimSun" panose="02010600030101010101" pitchFamily="2" charset="-122"/>
              </a:rPr>
              <a:t>2</a:t>
            </a:r>
            <a:r>
              <a:rPr lang="zh-CN" altLang="en-US" sz="1200" dirty="0">
                <a:solidFill>
                  <a:schemeClr val="tx1"/>
                </a:solidFill>
                <a:latin typeface="SimSun" panose="02010600030101010101" pitchFamily="2" charset="-122"/>
                <a:ea typeface="SimSun" panose="02010600030101010101" pitchFamily="2" charset="-122"/>
              </a:rPr>
              <a:t>个工作日内告知</a:t>
            </a:r>
            <a:r>
              <a:rPr lang="ru-RU" altLang="zh-CN" sz="1200" dirty="0" err="1">
                <a:solidFill>
                  <a:schemeClr val="tx1"/>
                </a:solidFill>
                <a:ea typeface="SimSun" panose="02010600030101010101" pitchFamily="2" charset="-122"/>
              </a:rPr>
              <a:t>停止从事医疗活动</a:t>
            </a:r>
            <a:r>
              <a:rPr lang="zh-CN" altLang="en-US" sz="1200" dirty="0">
                <a:solidFill>
                  <a:schemeClr val="tx1"/>
                </a:solidFill>
                <a:latin typeface="SimSun" panose="02010600030101010101" pitchFamily="2" charset="-122"/>
                <a:ea typeface="SimSun" panose="02010600030101010101" pitchFamily="2" charset="-122"/>
              </a:rPr>
              <a:t>（构成医疗活动的服务）</a:t>
            </a:r>
            <a:r>
              <a:rPr lang="ru-RU" altLang="zh-CN" sz="1200" dirty="0" err="1">
                <a:solidFill>
                  <a:schemeClr val="tx1"/>
                </a:solidFill>
                <a:ea typeface="SimSun" panose="02010600030101010101" pitchFamily="2" charset="-122"/>
              </a:rPr>
              <a:t>许可效力的决定</a:t>
            </a:r>
            <a:r>
              <a:rPr lang="zh-CN" altLang="en-US" sz="1200" dirty="0">
                <a:solidFill>
                  <a:schemeClr val="tx1"/>
                </a:solidFill>
                <a:latin typeface="SimSun" panose="02010600030101010101" pitchFamily="2" charset="-122"/>
                <a:ea typeface="SimSun" panose="02010600030101010101" pitchFamily="2" charset="-122"/>
              </a:rPr>
              <a:t>。</a:t>
            </a:r>
            <a:endParaRPr lang="ru-RU" sz="1200" dirty="0">
              <a:solidFill>
                <a:schemeClr val="tx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0" y="734786"/>
            <a:ext cx="5157563" cy="1453243"/>
          </a:xfrm>
          <a:prstGeom prst="flowChartAlternateProcess">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900" dirty="0">
                <a:solidFill>
                  <a:schemeClr val="tx1"/>
                </a:solidFill>
                <a:latin typeface="Times New Roman" panose="02020603050405020304" pitchFamily="18" charset="0"/>
              </a:rPr>
              <a:t>Решение </a:t>
            </a:r>
            <a:r>
              <a:rPr lang="ru-RU" sz="900" b="1" u="sng" dirty="0">
                <a:solidFill>
                  <a:schemeClr val="tx1"/>
                </a:solidFill>
                <a:latin typeface="Times New Roman" panose="02020603050405020304" pitchFamily="18" charset="0"/>
              </a:rPr>
              <a:t>о прекращении действия разрешения</a:t>
            </a:r>
            <a:r>
              <a:rPr lang="ru-RU" sz="900" b="1" dirty="0">
                <a:solidFill>
                  <a:schemeClr val="tx1"/>
                </a:solidFill>
                <a:latin typeface="Times New Roman" panose="02020603050405020304" pitchFamily="18" charset="0"/>
              </a:rPr>
              <a:t> </a:t>
            </a:r>
            <a:r>
              <a:rPr lang="ru-RU" sz="900" dirty="0">
                <a:solidFill>
                  <a:schemeClr val="tx1"/>
                </a:solidFill>
                <a:latin typeface="Times New Roman" panose="02020603050405020304" pitchFamily="18" charset="0"/>
              </a:rPr>
              <a:t>на медицинскую деятельность (работы и услуги, составляющие медицинскую деятельность) принимается администрацией парка в течение:</a:t>
            </a:r>
          </a:p>
          <a:p>
            <a:endParaRPr lang="ru-RU" sz="900" dirty="0">
              <a:solidFill>
                <a:schemeClr val="tx1"/>
              </a:solidFill>
              <a:latin typeface="Times New Roman" panose="02020603050405020304" pitchFamily="18" charset="0"/>
            </a:endParaRPr>
          </a:p>
          <a:p>
            <a:pPr marL="171450" indent="-171450">
              <a:buFont typeface="Wingdings" panose="05000000000000000000" pitchFamily="2" charset="2"/>
              <a:buChar char="q"/>
            </a:pPr>
            <a:r>
              <a:rPr lang="ru-RU" sz="900" dirty="0">
                <a:solidFill>
                  <a:schemeClr val="tx1"/>
                </a:solidFill>
                <a:latin typeface="Times New Roman" panose="02020603050405020304" pitchFamily="18" charset="0"/>
              </a:rPr>
              <a:t>Месяца со дня окончания срока, установленного для устранения нарушения требований и условий осуществления медицинской деятельности</a:t>
            </a:r>
          </a:p>
          <a:p>
            <a:pPr marL="171450" indent="-171450">
              <a:buFont typeface="Wingdings" panose="05000000000000000000" pitchFamily="2" charset="2"/>
              <a:buChar char="q"/>
            </a:pPr>
            <a:r>
              <a:rPr lang="ru-RU" sz="900" dirty="0">
                <a:solidFill>
                  <a:schemeClr val="tx1"/>
                </a:solidFill>
                <a:latin typeface="Times New Roman" panose="02020603050405020304" pitchFamily="18" charset="0"/>
              </a:rPr>
              <a:t>10 рабочих дней со дня выявления нарушений, установленных пунктами 2-6 ниже</a:t>
            </a:r>
          </a:p>
          <a:p>
            <a:pPr marL="171450" indent="-171450">
              <a:buFont typeface="Wingdings" panose="05000000000000000000" pitchFamily="2" charset="2"/>
              <a:buChar char="q"/>
            </a:pPr>
            <a:endParaRPr lang="ru-RU" sz="900" dirty="0">
              <a:solidFill>
                <a:schemeClr val="tx1"/>
              </a:solidFill>
              <a:latin typeface="Times New Roman" panose="02020603050405020304" pitchFamily="18" charset="0"/>
            </a:endParaRPr>
          </a:p>
          <a:p>
            <a:r>
              <a:rPr lang="ru-RU" sz="900" dirty="0">
                <a:solidFill>
                  <a:schemeClr val="tx1"/>
                </a:solidFill>
                <a:latin typeface="Times New Roman" panose="02020603050405020304" pitchFamily="18" charset="0"/>
              </a:rPr>
              <a:t>О принятом решении о прекращении действия разрешения администрацией парка уведомит в течение 2 рабочих дней</a:t>
            </a:r>
          </a:p>
        </p:txBody>
      </p:sp>
      <p:sp>
        <p:nvSpPr>
          <p:cNvPr id="3" name="Прямоугольник: скругленные углы 2">
            <a:extLst>
              <a:ext uri="{FF2B5EF4-FFF2-40B4-BE49-F238E27FC236}">
                <a16:creationId xmlns:a16="http://schemas.microsoft.com/office/drawing/2014/main" id="{94490FCB-DC9D-47BD-8871-95EF85153FDE}"/>
              </a:ext>
            </a:extLst>
          </p:cNvPr>
          <p:cNvSpPr/>
          <p:nvPr/>
        </p:nvSpPr>
        <p:spPr>
          <a:xfrm>
            <a:off x="212271" y="2277836"/>
            <a:ext cx="5629503" cy="445770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u="sng" dirty="0">
                <a:solidFill>
                  <a:schemeClr val="bg1"/>
                </a:solidFill>
                <a:latin typeface="Times New Roman" panose="02020603050405020304" pitchFamily="18" charset="0"/>
                <a:cs typeface="Times New Roman" panose="02020603050405020304" pitchFamily="18" charset="0"/>
              </a:rPr>
              <a:t>Нарушениями резидентом парка требований и</a:t>
            </a:r>
          </a:p>
          <a:p>
            <a:pPr algn="ctr"/>
            <a:r>
              <a:rPr lang="ru-RU" sz="900" b="1" u="sng" dirty="0">
                <a:solidFill>
                  <a:schemeClr val="bg1"/>
                </a:solidFill>
                <a:latin typeface="Times New Roman" panose="02020603050405020304" pitchFamily="18" charset="0"/>
                <a:cs typeface="Times New Roman" panose="02020603050405020304" pitchFamily="18" charset="0"/>
              </a:rPr>
              <a:t>условий осуществления медицинской деятельности являются:</a:t>
            </a:r>
          </a:p>
          <a:p>
            <a:pPr algn="ctr"/>
            <a:endParaRPr lang="ru-RU" sz="900" b="1" u="sng" dirty="0">
              <a:solidFill>
                <a:schemeClr val="bg1"/>
              </a:solidFill>
              <a:latin typeface="Times New Roman" panose="02020603050405020304" pitchFamily="18" charset="0"/>
              <a:cs typeface="Times New Roman" panose="02020603050405020304" pitchFamily="18" charset="0"/>
            </a:endParaRPr>
          </a:p>
          <a:p>
            <a:r>
              <a:rPr lang="ru-RU" sz="900" b="1" dirty="0">
                <a:solidFill>
                  <a:schemeClr val="bg1"/>
                </a:solidFill>
                <a:latin typeface="Times New Roman" panose="02020603050405020304" pitchFamily="18" charset="0"/>
                <a:cs typeface="Times New Roman" panose="02020603050405020304" pitchFamily="18" charset="0"/>
              </a:rPr>
              <a:t>1. Осуществление неутвержденных процедур </a:t>
            </a:r>
            <a:r>
              <a:rPr lang="ru-RU" sz="900" dirty="0">
                <a:solidFill>
                  <a:schemeClr val="bg1"/>
                </a:solidFill>
                <a:latin typeface="Times New Roman" panose="02020603050405020304" pitchFamily="18" charset="0"/>
                <a:cs typeface="Times New Roman" panose="02020603050405020304" pitchFamily="18" charset="0"/>
              </a:rPr>
              <a:t>(исследований, манипуляций), применение методов оказания медицинской помощи, </a:t>
            </a:r>
            <a:r>
              <a:rPr lang="ru-RU" sz="900" b="1" dirty="0">
                <a:solidFill>
                  <a:schemeClr val="bg1"/>
                </a:solidFill>
                <a:latin typeface="Times New Roman" panose="02020603050405020304" pitchFamily="18" charset="0"/>
                <a:cs typeface="Times New Roman" panose="02020603050405020304" pitchFamily="18" charset="0"/>
              </a:rPr>
              <a:t>не заявленных при получении разрешения </a:t>
            </a:r>
            <a:r>
              <a:rPr lang="ru-RU" sz="900" dirty="0">
                <a:solidFill>
                  <a:schemeClr val="bg1"/>
                </a:solidFill>
                <a:latin typeface="Times New Roman" panose="02020603050405020304" pitchFamily="18" charset="0"/>
                <a:cs typeface="Times New Roman" panose="02020603050405020304" pitchFamily="18" charset="0"/>
              </a:rPr>
              <a:t>на медицинскую деятельность</a:t>
            </a:r>
          </a:p>
          <a:p>
            <a:endParaRPr lang="ru-RU" sz="900" dirty="0">
              <a:solidFill>
                <a:schemeClr val="bg1"/>
              </a:solidFill>
              <a:latin typeface="Times New Roman" panose="02020603050405020304" pitchFamily="18" charset="0"/>
              <a:cs typeface="Times New Roman" panose="02020603050405020304" pitchFamily="18" charset="0"/>
            </a:endParaRPr>
          </a:p>
          <a:p>
            <a:pPr algn="just"/>
            <a:r>
              <a:rPr lang="ru-RU" sz="900" b="1" dirty="0">
                <a:solidFill>
                  <a:schemeClr val="bg1"/>
                </a:solidFill>
                <a:latin typeface="Times New Roman" panose="02020603050405020304" pitchFamily="18" charset="0"/>
                <a:cs typeface="Times New Roman" panose="02020603050405020304" pitchFamily="18" charset="0"/>
              </a:rPr>
              <a:t>2. Невозможность</a:t>
            </a:r>
            <a:r>
              <a:rPr lang="ru-RU" sz="900" dirty="0">
                <a:solidFill>
                  <a:schemeClr val="bg1"/>
                </a:solidFill>
                <a:latin typeface="Times New Roman" panose="02020603050405020304" pitchFamily="18" charset="0"/>
                <a:cs typeface="Times New Roman" panose="02020603050405020304" pitchFamily="18" charset="0"/>
              </a:rPr>
              <a:t> беспрепятственного </a:t>
            </a:r>
            <a:r>
              <a:rPr lang="ru-RU" sz="900" b="1" dirty="0">
                <a:solidFill>
                  <a:schemeClr val="bg1"/>
                </a:solidFill>
                <a:latin typeface="Times New Roman" panose="02020603050405020304" pitchFamily="18" charset="0"/>
                <a:cs typeface="Times New Roman" panose="02020603050405020304" pitchFamily="18" charset="0"/>
              </a:rPr>
              <a:t>ознакомления</a:t>
            </a:r>
            <a:r>
              <a:rPr lang="ru-RU" sz="900" dirty="0">
                <a:solidFill>
                  <a:schemeClr val="bg1"/>
                </a:solidFill>
                <a:latin typeface="Times New Roman" panose="02020603050405020304" pitchFamily="18" charset="0"/>
                <a:cs typeface="Times New Roman" panose="02020603050405020304" pitchFamily="18" charset="0"/>
              </a:rPr>
              <a:t> пациентами </a:t>
            </a:r>
            <a:r>
              <a:rPr lang="ru-RU" sz="900" b="1" dirty="0">
                <a:solidFill>
                  <a:schemeClr val="bg1"/>
                </a:solidFill>
                <a:latin typeface="Times New Roman" panose="02020603050405020304" pitchFamily="18" charset="0"/>
                <a:cs typeface="Times New Roman" panose="02020603050405020304" pitchFamily="18" charset="0"/>
              </a:rPr>
              <a:t>с правилами внутреннего распорядка</a:t>
            </a:r>
          </a:p>
          <a:p>
            <a:pPr algn="just"/>
            <a:endParaRPr lang="ru-RU" sz="900" dirty="0">
              <a:solidFill>
                <a:schemeClr val="bg1"/>
              </a:solidFill>
              <a:latin typeface="Times New Roman" panose="02020603050405020304" pitchFamily="18" charset="0"/>
              <a:cs typeface="Times New Roman" panose="02020603050405020304" pitchFamily="18" charset="0"/>
            </a:endParaRPr>
          </a:p>
          <a:p>
            <a:pPr algn="just"/>
            <a:r>
              <a:rPr lang="ru-RU" sz="900" b="1" dirty="0">
                <a:solidFill>
                  <a:schemeClr val="bg1"/>
                </a:solidFill>
                <a:latin typeface="Times New Roman" panose="02020603050405020304" pitchFamily="18" charset="0"/>
                <a:cs typeface="Times New Roman" panose="02020603050405020304" pitchFamily="18" charset="0"/>
              </a:rPr>
              <a:t>3. Отсутствие в штате лица, ответственного за осуществление медицинской деятельности</a:t>
            </a:r>
            <a:r>
              <a:rPr lang="ru-RU" sz="900" dirty="0">
                <a:solidFill>
                  <a:schemeClr val="bg1"/>
                </a:solidFill>
                <a:latin typeface="Times New Roman" panose="02020603050405020304" pitchFamily="18" charset="0"/>
                <a:cs typeface="Times New Roman" panose="02020603050405020304" pitchFamily="18" charset="0"/>
              </a:rPr>
              <a:t>, а также </a:t>
            </a:r>
            <a:r>
              <a:rPr lang="ru-RU" sz="900" b="1" dirty="0">
                <a:solidFill>
                  <a:schemeClr val="bg1"/>
                </a:solidFill>
                <a:latin typeface="Times New Roman" panose="02020603050405020304" pitchFamily="18" charset="0"/>
                <a:cs typeface="Times New Roman" panose="02020603050405020304" pitchFamily="18" charset="0"/>
              </a:rPr>
              <a:t>работника, осуществляющего техническое обслуживание</a:t>
            </a:r>
            <a:r>
              <a:rPr lang="ru-RU" sz="900" dirty="0">
                <a:solidFill>
                  <a:schemeClr val="bg1"/>
                </a:solidFill>
                <a:latin typeface="Times New Roman" panose="02020603050405020304" pitchFamily="18" charset="0"/>
                <a:cs typeface="Times New Roman" panose="02020603050405020304" pitchFamily="18" charset="0"/>
              </a:rPr>
              <a:t> и ремонт медицинской техники и изделий медицинского назначения, или договора на их техническое обслуживание и ремонт</a:t>
            </a:r>
          </a:p>
          <a:p>
            <a:pPr algn="just"/>
            <a:endParaRPr lang="ru-RU" sz="900" dirty="0">
              <a:solidFill>
                <a:schemeClr val="bg1"/>
              </a:solidFill>
              <a:latin typeface="Times New Roman" panose="02020603050405020304" pitchFamily="18" charset="0"/>
              <a:cs typeface="Times New Roman" panose="02020603050405020304" pitchFamily="18" charset="0"/>
            </a:endParaRPr>
          </a:p>
          <a:p>
            <a:r>
              <a:rPr lang="ru-RU" sz="900" b="1" dirty="0">
                <a:solidFill>
                  <a:schemeClr val="bg1"/>
                </a:solidFill>
                <a:latin typeface="Times New Roman" panose="02020603050405020304" pitchFamily="18" charset="0"/>
                <a:cs typeface="Times New Roman" panose="02020603050405020304" pitchFamily="18" charset="0"/>
              </a:rPr>
              <a:t>4. Отсутствие медицинской техники и (или) изделий медицинского назначения</a:t>
            </a:r>
            <a:r>
              <a:rPr lang="ru-RU" sz="900" dirty="0">
                <a:solidFill>
                  <a:schemeClr val="bg1"/>
                </a:solidFill>
                <a:latin typeface="Times New Roman" panose="02020603050405020304" pitchFamily="18" charset="0"/>
                <a:cs typeface="Times New Roman" panose="02020603050405020304" pitchFamily="18" charset="0"/>
              </a:rPr>
              <a:t>, необходимых для оказания медицинских услуг, использование медицинской техники, в том числе средств измерений, не прошедших оценку технического состояния и метрологическую оценку</a:t>
            </a:r>
          </a:p>
          <a:p>
            <a:endParaRPr lang="ru-RU" sz="900" dirty="0">
              <a:solidFill>
                <a:schemeClr val="bg1"/>
              </a:solidFill>
              <a:latin typeface="Times New Roman" panose="02020603050405020304" pitchFamily="18" charset="0"/>
              <a:cs typeface="Times New Roman" panose="02020603050405020304" pitchFamily="18" charset="0"/>
            </a:endParaRPr>
          </a:p>
          <a:p>
            <a:r>
              <a:rPr lang="ru-RU" sz="900" b="1" dirty="0">
                <a:solidFill>
                  <a:schemeClr val="bg1"/>
                </a:solidFill>
                <a:latin typeface="Times New Roman" panose="02020603050405020304" pitchFamily="18" charset="0"/>
                <a:cs typeface="Times New Roman" panose="02020603050405020304" pitchFamily="18" charset="0"/>
              </a:rPr>
              <a:t>5. Отсутствие документов</a:t>
            </a:r>
            <a:r>
              <a:rPr lang="ru-RU" sz="900" dirty="0">
                <a:solidFill>
                  <a:schemeClr val="bg1"/>
                </a:solidFill>
                <a:latin typeface="Times New Roman" panose="02020603050405020304" pitchFamily="18" charset="0"/>
                <a:cs typeface="Times New Roman" panose="02020603050405020304" pitchFamily="18" charset="0"/>
              </a:rPr>
              <a:t>, наличие и ведение которых предусмотрено требованиями и условиями осуществления медицинской деятельности</a:t>
            </a:r>
          </a:p>
          <a:p>
            <a:endParaRPr lang="ru-RU" sz="900" dirty="0">
              <a:solidFill>
                <a:schemeClr val="bg1"/>
              </a:solidFill>
              <a:latin typeface="Times New Roman" panose="02020603050405020304" pitchFamily="18" charset="0"/>
              <a:cs typeface="Times New Roman" panose="02020603050405020304" pitchFamily="18" charset="0"/>
            </a:endParaRPr>
          </a:p>
          <a:p>
            <a:r>
              <a:rPr lang="ru-RU" sz="900" b="1" dirty="0">
                <a:solidFill>
                  <a:schemeClr val="bg1"/>
                </a:solidFill>
                <a:latin typeface="Times New Roman" panose="02020603050405020304" pitchFamily="18" charset="0"/>
                <a:cs typeface="Times New Roman" panose="02020603050405020304" pitchFamily="18" charset="0"/>
              </a:rPr>
              <a:t>6. Непредставление в администрацию парка информации об изменении сведений</a:t>
            </a:r>
            <a:r>
              <a:rPr lang="ru-RU" sz="900" dirty="0">
                <a:solidFill>
                  <a:schemeClr val="bg1"/>
                </a:solidFill>
                <a:latin typeface="Times New Roman" panose="02020603050405020304" pitchFamily="18" charset="0"/>
                <a:cs typeface="Times New Roman" panose="02020603050405020304" pitchFamily="18" charset="0"/>
              </a:rPr>
              <a:t>, содержащихся в документах, представленных на получение разрешения на медицинскую деятельность, и (или) приеме на работу (назначении на должность) иного лица, ответственного за осуществление медицинской деятельности, и (или) иных работников, оказывающих медицинские услуги (работы) в месячный срок</a:t>
            </a:r>
          </a:p>
          <a:p>
            <a:endParaRPr lang="ru-RU" sz="900" dirty="0">
              <a:solidFill>
                <a:schemeClr val="bg1"/>
              </a:solidFill>
              <a:latin typeface="Times New Roman" panose="02020603050405020304" pitchFamily="18" charset="0"/>
              <a:cs typeface="Times New Roman" panose="02020603050405020304" pitchFamily="18" charset="0"/>
            </a:endParaRPr>
          </a:p>
          <a:p>
            <a:pPr algn="just"/>
            <a:r>
              <a:rPr lang="ru-RU" sz="900" dirty="0">
                <a:solidFill>
                  <a:schemeClr val="bg1"/>
                </a:solidFill>
                <a:latin typeface="Times New Roman" panose="02020603050405020304" pitchFamily="18" charset="0"/>
                <a:cs typeface="Times New Roman" panose="02020603050405020304" pitchFamily="18" charset="0"/>
              </a:rPr>
              <a:t>Осуществление медицинской деятельности с использованием лекарственных препаратов и (или) медицинских изделий, не допущенных к применению, повлекшее стойкое расстройство здоровья, что подтверждается решением лечебно-контрольного совета  Минздрава, является </a:t>
            </a:r>
            <a:r>
              <a:rPr lang="ru-RU" sz="900" b="1" dirty="0">
                <a:solidFill>
                  <a:schemeClr val="bg1"/>
                </a:solidFill>
                <a:latin typeface="Times New Roman" panose="02020603050405020304" pitchFamily="18" charset="0"/>
                <a:cs typeface="Times New Roman" panose="02020603050405020304" pitchFamily="18" charset="0"/>
              </a:rPr>
              <a:t>основанием для лишения права осуществлять медицинскую деятельность </a:t>
            </a:r>
            <a:r>
              <a:rPr lang="ru-RU" sz="900" dirty="0">
                <a:solidFill>
                  <a:schemeClr val="bg1"/>
                </a:solidFill>
                <a:latin typeface="Times New Roman" panose="02020603050405020304" pitchFamily="18" charset="0"/>
                <a:cs typeface="Times New Roman" panose="02020603050405020304" pitchFamily="18" charset="0"/>
              </a:rPr>
              <a:t>в парке по решению администрации парка</a:t>
            </a:r>
          </a:p>
        </p:txBody>
      </p:sp>
      <p:sp>
        <p:nvSpPr>
          <p:cNvPr id="4" name="Прямоугольник: скругленные углы 3">
            <a:extLst>
              <a:ext uri="{FF2B5EF4-FFF2-40B4-BE49-F238E27FC236}">
                <a16:creationId xmlns:a16="http://schemas.microsoft.com/office/drawing/2014/main" id="{F7E2600E-5F1D-408D-A6C1-6DBEFC78A4E2}"/>
              </a:ext>
            </a:extLst>
          </p:cNvPr>
          <p:cNvSpPr/>
          <p:nvPr/>
        </p:nvSpPr>
        <p:spPr>
          <a:xfrm>
            <a:off x="6350226" y="2277836"/>
            <a:ext cx="5629503" cy="445770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u="sng" dirty="0" err="1">
                <a:solidFill>
                  <a:schemeClr val="bg1"/>
                </a:solidFill>
                <a:ea typeface="SimSun" panose="02010600030101010101" pitchFamily="2" charset="-122"/>
              </a:rPr>
              <a:t>下列情况视为居民企业违反从事医疗活动的要求和条件</a:t>
            </a:r>
            <a:r>
              <a:rPr lang="zh-CN" altLang="en-US" sz="1200" b="1" u="sng" dirty="0">
                <a:solidFill>
                  <a:schemeClr val="bg1"/>
                </a:solidFill>
                <a:latin typeface="SimSun" panose="02010600030101010101" pitchFamily="2" charset="-122"/>
                <a:ea typeface="SimSun" panose="02010600030101010101" pitchFamily="2" charset="-122"/>
              </a:rPr>
              <a:t>：</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1.</a:t>
            </a:r>
            <a:r>
              <a:rPr lang="zh-CN" altLang="en-US" sz="1200" b="1" dirty="0">
                <a:solidFill>
                  <a:schemeClr val="bg1"/>
                </a:solidFill>
                <a:latin typeface="SimSun" panose="02010600030101010101" pitchFamily="2" charset="-122"/>
                <a:ea typeface="SimSun" panose="02010600030101010101" pitchFamily="2" charset="-122"/>
              </a:rPr>
              <a:t>从事未经批准的程序</a:t>
            </a:r>
            <a:r>
              <a:rPr lang="zh-CN" altLang="en-US" sz="1200" dirty="0">
                <a:solidFill>
                  <a:schemeClr val="bg1"/>
                </a:solidFill>
                <a:latin typeface="SimSun" panose="02010600030101010101" pitchFamily="2" charset="-122"/>
                <a:ea typeface="SimSun" panose="02010600030101010101" pitchFamily="2" charset="-122"/>
              </a:rPr>
              <a:t>（检查、操作），使用在</a:t>
            </a:r>
            <a:r>
              <a:rPr lang="zh-CN" altLang="en-US" sz="1200" b="1" dirty="0">
                <a:solidFill>
                  <a:schemeClr val="bg1"/>
                </a:solidFill>
                <a:latin typeface="SimSun" panose="02010600030101010101" pitchFamily="2" charset="-122"/>
                <a:ea typeface="SimSun" panose="02010600030101010101" pitchFamily="2" charset="-122"/>
              </a:rPr>
              <a:t>取得</a:t>
            </a:r>
            <a:r>
              <a:rPr lang="zh-CN" altLang="en-US" sz="1200" dirty="0">
                <a:solidFill>
                  <a:schemeClr val="bg1"/>
                </a:solidFill>
                <a:latin typeface="SimSun" panose="02010600030101010101" pitchFamily="2" charset="-122"/>
                <a:ea typeface="SimSun" panose="02010600030101010101" pitchFamily="2" charset="-122"/>
              </a:rPr>
              <a:t>从事医疗活动</a:t>
            </a:r>
            <a:r>
              <a:rPr lang="zh-CN" altLang="en-US" sz="1200" b="1" dirty="0">
                <a:solidFill>
                  <a:schemeClr val="bg1"/>
                </a:solidFill>
                <a:latin typeface="SimSun" panose="02010600030101010101" pitchFamily="2" charset="-122"/>
                <a:ea typeface="SimSun" panose="02010600030101010101" pitchFamily="2" charset="-122"/>
              </a:rPr>
              <a:t>许可时未声明</a:t>
            </a:r>
            <a:r>
              <a:rPr lang="zh-CN" altLang="en-US" sz="1200" dirty="0">
                <a:solidFill>
                  <a:schemeClr val="bg1"/>
                </a:solidFill>
                <a:latin typeface="SimSun" panose="02010600030101010101" pitchFamily="2" charset="-122"/>
                <a:ea typeface="SimSun" panose="02010600030101010101" pitchFamily="2" charset="-122"/>
              </a:rPr>
              <a:t>的医疗方法；</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2.</a:t>
            </a:r>
            <a:r>
              <a:rPr lang="zh-CN" altLang="en-US" sz="1200" b="1" dirty="0">
                <a:solidFill>
                  <a:schemeClr val="bg1"/>
                </a:solidFill>
                <a:latin typeface="SimSun" panose="02010600030101010101" pitchFamily="2" charset="-122"/>
                <a:ea typeface="SimSun" panose="02010600030101010101" pitchFamily="2" charset="-122"/>
              </a:rPr>
              <a:t>不能</a:t>
            </a:r>
            <a:r>
              <a:rPr lang="zh-CN" altLang="en-US" sz="1200" dirty="0">
                <a:solidFill>
                  <a:schemeClr val="bg1"/>
                </a:solidFill>
                <a:latin typeface="SimSun" panose="02010600030101010101" pitchFamily="2" charset="-122"/>
                <a:ea typeface="SimSun" panose="02010600030101010101" pitchFamily="2" charset="-122"/>
              </a:rPr>
              <a:t>使患者无障碍</a:t>
            </a:r>
            <a:r>
              <a:rPr lang="zh-CN" altLang="en-US" sz="1200" b="1" dirty="0">
                <a:solidFill>
                  <a:schemeClr val="bg1"/>
                </a:solidFill>
                <a:latin typeface="SimSun" panose="02010600030101010101" pitchFamily="2" charset="-122"/>
                <a:ea typeface="SimSun" panose="02010600030101010101" pitchFamily="2" charset="-122"/>
              </a:rPr>
              <a:t>获悉内部制度规则</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3.</a:t>
            </a:r>
            <a:r>
              <a:rPr lang="zh-CN" altLang="en-US" sz="1200" b="1" dirty="0">
                <a:solidFill>
                  <a:schemeClr val="bg1"/>
                </a:solidFill>
                <a:latin typeface="SimSun" panose="02010600030101010101" pitchFamily="2" charset="-122"/>
                <a:ea typeface="SimSun" panose="02010600030101010101" pitchFamily="2" charset="-122"/>
              </a:rPr>
              <a:t>编制中没有医疗活动负责人</a:t>
            </a:r>
            <a:r>
              <a:rPr lang="zh-CN" altLang="en-US" sz="1200" dirty="0">
                <a:solidFill>
                  <a:schemeClr val="bg1"/>
                </a:solidFill>
                <a:latin typeface="SimSun" panose="02010600030101010101" pitchFamily="2" charset="-122"/>
                <a:ea typeface="SimSun" panose="02010600030101010101" pitchFamily="2" charset="-122"/>
              </a:rPr>
              <a:t>，也没有负责医疗设备和医用器械</a:t>
            </a:r>
            <a:r>
              <a:rPr lang="zh-CN" altLang="en-US" sz="1200" b="1" dirty="0">
                <a:solidFill>
                  <a:schemeClr val="bg1"/>
                </a:solidFill>
                <a:latin typeface="SimSun" panose="02010600030101010101" pitchFamily="2" charset="-122"/>
                <a:ea typeface="SimSun" panose="02010600030101010101" pitchFamily="2" charset="-122"/>
              </a:rPr>
              <a:t>技术维护的员工</a:t>
            </a:r>
            <a:r>
              <a:rPr lang="zh-CN" altLang="en-US" sz="1200" dirty="0">
                <a:solidFill>
                  <a:schemeClr val="bg1"/>
                </a:solidFill>
                <a:latin typeface="SimSun" panose="02010600030101010101" pitchFamily="2" charset="-122"/>
                <a:ea typeface="SimSun" panose="02010600030101010101" pitchFamily="2" charset="-122"/>
              </a:rPr>
              <a:t>，或者没有技术维护和维修合同；</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4.</a:t>
            </a:r>
            <a:r>
              <a:rPr lang="zh-CN" altLang="en-US" sz="1200" b="1" dirty="0">
                <a:solidFill>
                  <a:schemeClr val="bg1"/>
                </a:solidFill>
                <a:latin typeface="SimSun" panose="02010600030101010101" pitchFamily="2" charset="-122"/>
                <a:ea typeface="SimSun" panose="02010600030101010101" pitchFamily="2" charset="-122"/>
              </a:rPr>
              <a:t>没有</a:t>
            </a:r>
            <a:r>
              <a:rPr lang="zh-CN" altLang="en-US" sz="1200" dirty="0">
                <a:solidFill>
                  <a:schemeClr val="bg1"/>
                </a:solidFill>
                <a:latin typeface="SimSun" panose="02010600030101010101" pitchFamily="2" charset="-122"/>
                <a:ea typeface="SimSun" panose="02010600030101010101" pitchFamily="2" charset="-122"/>
              </a:rPr>
              <a:t>提供医疗服务必需的</a:t>
            </a:r>
            <a:r>
              <a:rPr lang="zh-CN" altLang="en-US" sz="1200" b="1" dirty="0">
                <a:solidFill>
                  <a:schemeClr val="bg1"/>
                </a:solidFill>
                <a:latin typeface="SimSun" panose="02010600030101010101" pitchFamily="2" charset="-122"/>
                <a:ea typeface="SimSun" panose="02010600030101010101" pitchFamily="2" charset="-122"/>
              </a:rPr>
              <a:t>医疗设备和（或）医用器械</a:t>
            </a:r>
            <a:r>
              <a:rPr lang="zh-CN" altLang="en-US" sz="1200" dirty="0">
                <a:solidFill>
                  <a:schemeClr val="bg1"/>
                </a:solidFill>
                <a:latin typeface="SimSun" panose="02010600030101010101" pitchFamily="2" charset="-122"/>
                <a:ea typeface="SimSun" panose="02010600030101010101" pitchFamily="2" charset="-122"/>
              </a:rPr>
              <a:t>，使用未通过技术状况评估和计量评估的医疗器械，包括测量工具；</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5.</a:t>
            </a:r>
            <a:r>
              <a:rPr lang="zh-CN" altLang="en-US" sz="1200" b="1" dirty="0">
                <a:solidFill>
                  <a:schemeClr val="bg1"/>
                </a:solidFill>
                <a:latin typeface="SimSun" panose="02010600030101010101" pitchFamily="2" charset="-122"/>
                <a:ea typeface="SimSun" panose="02010600030101010101" pitchFamily="2" charset="-122"/>
              </a:rPr>
              <a:t>没有</a:t>
            </a:r>
            <a:r>
              <a:rPr lang="zh-CN" altLang="en-US" sz="1200" dirty="0">
                <a:solidFill>
                  <a:schemeClr val="bg1"/>
                </a:solidFill>
                <a:latin typeface="SimSun" panose="02010600030101010101" pitchFamily="2" charset="-122"/>
                <a:ea typeface="SimSun" panose="02010600030101010101" pitchFamily="2" charset="-122"/>
              </a:rPr>
              <a:t>从事医疗活动的要求和条件规定应具备和持有的</a:t>
            </a:r>
            <a:r>
              <a:rPr lang="zh-CN" altLang="en-US" sz="1200" b="1" dirty="0">
                <a:solidFill>
                  <a:schemeClr val="bg1"/>
                </a:solidFill>
                <a:latin typeface="SimSun" panose="02010600030101010101" pitchFamily="2" charset="-122"/>
                <a:ea typeface="SimSun" panose="02010600030101010101" pitchFamily="2" charset="-122"/>
              </a:rPr>
              <a:t>文件</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en-US" altLang="zh-CN" sz="1200" dirty="0">
                <a:solidFill>
                  <a:schemeClr val="bg1"/>
                </a:solidFill>
                <a:latin typeface="SimSun" panose="02010600030101010101" pitchFamily="2" charset="-122"/>
                <a:ea typeface="SimSun" panose="02010600030101010101" pitchFamily="2" charset="-122"/>
              </a:rPr>
              <a:t>6.</a:t>
            </a:r>
            <a:r>
              <a:rPr lang="zh-CN" altLang="en-US" sz="1200" b="1" dirty="0">
                <a:solidFill>
                  <a:schemeClr val="bg1"/>
                </a:solidFill>
                <a:latin typeface="SimSun" panose="02010600030101010101" pitchFamily="2" charset="-122"/>
                <a:ea typeface="SimSun" panose="02010600030101010101" pitchFamily="2" charset="-122"/>
              </a:rPr>
              <a:t>未</a:t>
            </a:r>
            <a:r>
              <a:rPr lang="zh-CN" altLang="en-US" sz="1200" dirty="0">
                <a:solidFill>
                  <a:schemeClr val="bg1"/>
                </a:solidFill>
                <a:latin typeface="SimSun" panose="02010600030101010101" pitchFamily="2" charset="-122"/>
                <a:ea typeface="SimSun" panose="02010600030101010101" pitchFamily="2" charset="-122"/>
              </a:rPr>
              <a:t>在</a:t>
            </a:r>
            <a:r>
              <a:rPr lang="en-US" altLang="zh-CN" sz="1200" dirty="0">
                <a:solidFill>
                  <a:schemeClr val="bg1"/>
                </a:solidFill>
                <a:latin typeface="SimSun" panose="02010600030101010101" pitchFamily="2" charset="-122"/>
                <a:ea typeface="SimSun" panose="02010600030101010101" pitchFamily="2" charset="-122"/>
              </a:rPr>
              <a:t>1</a:t>
            </a:r>
            <a:r>
              <a:rPr lang="zh-CN" altLang="en-US" sz="1200" dirty="0">
                <a:solidFill>
                  <a:schemeClr val="bg1"/>
                </a:solidFill>
                <a:latin typeface="SimSun" panose="02010600030101010101" pitchFamily="2" charset="-122"/>
                <a:ea typeface="SimSun" panose="02010600030101010101" pitchFamily="2" charset="-122"/>
              </a:rPr>
              <a:t>个月内向管委会</a:t>
            </a:r>
            <a:r>
              <a:rPr lang="zh-CN" altLang="en-US" sz="1200" b="1" dirty="0">
                <a:solidFill>
                  <a:schemeClr val="bg1"/>
                </a:solidFill>
                <a:latin typeface="SimSun" panose="02010600030101010101" pitchFamily="2" charset="-122"/>
                <a:ea typeface="SimSun" panose="02010600030101010101" pitchFamily="2" charset="-122"/>
              </a:rPr>
              <a:t>提交</a:t>
            </a:r>
            <a:r>
              <a:rPr lang="zh-CN" altLang="en-US" sz="1200" dirty="0">
                <a:solidFill>
                  <a:schemeClr val="bg1"/>
                </a:solidFill>
                <a:latin typeface="SimSun" panose="02010600030101010101" pitchFamily="2" charset="-122"/>
                <a:ea typeface="SimSun" panose="02010600030101010101" pitchFamily="2" charset="-122"/>
              </a:rPr>
              <a:t>申报医疗活动许可时所提交文件内容变更的</a:t>
            </a:r>
            <a:r>
              <a:rPr lang="zh-CN" altLang="en-US" sz="1200" b="1" dirty="0">
                <a:solidFill>
                  <a:schemeClr val="bg1"/>
                </a:solidFill>
                <a:latin typeface="SimSun" panose="02010600030101010101" pitchFamily="2" charset="-122"/>
                <a:ea typeface="SimSun" panose="02010600030101010101" pitchFamily="2" charset="-122"/>
              </a:rPr>
              <a:t>信息</a:t>
            </a:r>
            <a:r>
              <a:rPr lang="zh-CN" altLang="en-US" sz="1200" dirty="0">
                <a:solidFill>
                  <a:schemeClr val="bg1"/>
                </a:solidFill>
                <a:latin typeface="SimSun" panose="02010600030101010101" pitchFamily="2" charset="-122"/>
                <a:ea typeface="SimSun" panose="02010600030101010101" pitchFamily="2" charset="-122"/>
              </a:rPr>
              <a:t>，和（或）聘用（任命）其他从事医疗活动负责人和（或）提供医疗服务的其他员工的</a:t>
            </a:r>
            <a:r>
              <a:rPr lang="zh-CN" altLang="en-US" sz="1200" b="1" dirty="0">
                <a:solidFill>
                  <a:schemeClr val="bg1"/>
                </a:solidFill>
                <a:latin typeface="SimSun" panose="02010600030101010101" pitchFamily="2" charset="-122"/>
                <a:ea typeface="SimSun" panose="02010600030101010101" pitchFamily="2" charset="-122"/>
              </a:rPr>
              <a:t>信息</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endParaRPr lang="en-US" altLang="zh-CN" sz="1200" dirty="0">
              <a:solidFill>
                <a:schemeClr val="bg1"/>
              </a:solidFill>
              <a:latin typeface="SimSun" panose="02010600030101010101" pitchFamily="2" charset="-122"/>
              <a:ea typeface="SimSun" panose="02010600030101010101" pitchFamily="2" charset="-122"/>
            </a:endParaRPr>
          </a:p>
          <a:p>
            <a:r>
              <a:rPr lang="zh-CN" altLang="en-US" sz="1200" dirty="0">
                <a:solidFill>
                  <a:schemeClr val="bg1"/>
                </a:solidFill>
                <a:latin typeface="SimSun" panose="02010600030101010101" pitchFamily="2" charset="-122"/>
                <a:ea typeface="SimSun" panose="02010600030101010101" pitchFamily="2" charset="-122"/>
              </a:rPr>
              <a:t>使用未准许使用的药品和（或）医疗器械从事医疗活动、导致健康持续失调（这一情况由卫生部医疗检查委员会确认），是管委会决定</a:t>
            </a:r>
            <a:r>
              <a:rPr lang="zh-CN" altLang="en-US" sz="1200" b="1" dirty="0">
                <a:solidFill>
                  <a:schemeClr val="bg1"/>
                </a:solidFill>
                <a:latin typeface="SimSun" panose="02010600030101010101" pitchFamily="2" charset="-122"/>
                <a:ea typeface="SimSun" panose="02010600030101010101" pitchFamily="2" charset="-122"/>
              </a:rPr>
              <a:t>剥夺</a:t>
            </a:r>
            <a:r>
              <a:rPr lang="zh-CN" altLang="en-US" sz="1200" dirty="0">
                <a:solidFill>
                  <a:schemeClr val="bg1"/>
                </a:solidFill>
                <a:latin typeface="SimSun" panose="02010600030101010101" pitchFamily="2" charset="-122"/>
                <a:ea typeface="SimSun" panose="02010600030101010101" pitchFamily="2" charset="-122"/>
              </a:rPr>
              <a:t>在园区范围内</a:t>
            </a:r>
            <a:r>
              <a:rPr lang="zh-CN" altLang="en-US" sz="1200" b="1" dirty="0">
                <a:solidFill>
                  <a:schemeClr val="bg1"/>
                </a:solidFill>
                <a:latin typeface="SimSun" panose="02010600030101010101" pitchFamily="2" charset="-122"/>
                <a:ea typeface="SimSun" panose="02010600030101010101" pitchFamily="2" charset="-122"/>
              </a:rPr>
              <a:t>从事医疗活动权利的依据</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p:txBody>
      </p:sp>
      <p:pic>
        <p:nvPicPr>
          <p:cNvPr id="6" name="Рисунок 5" descr="Больница контур">
            <a:extLst>
              <a:ext uri="{FF2B5EF4-FFF2-40B4-BE49-F238E27FC236}">
                <a16:creationId xmlns:a16="http://schemas.microsoft.com/office/drawing/2014/main" id="{4EADAB46-4F5C-473B-9120-A02D7E98DE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043" y="302079"/>
            <a:ext cx="812120" cy="432707"/>
          </a:xfrm>
          <a:prstGeom prst="rect">
            <a:avLst/>
          </a:prstGeom>
        </p:spPr>
      </p:pic>
    </p:spTree>
    <p:extLst>
      <p:ext uri="{BB962C8B-B14F-4D97-AF65-F5344CB8AC3E}">
        <p14:creationId xmlns:p14="http://schemas.microsoft.com/office/powerpoint/2010/main" val="3015820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604157"/>
          </a:xfrm>
          <a:solidFill>
            <a:schemeClr val="bg2">
              <a:lumMod val="20000"/>
              <a:lumOff val="80000"/>
            </a:schemeClr>
          </a:solidFill>
        </p:spPr>
        <p:txBody>
          <a:bodyPr anchor="t">
            <a:no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допуска к медицинскому применению на территории Китайско-Белорусского индустриального парка «Великий камень» незарегистрированных лекарственных препаратов и медицинских изделий, утв. Приказом администрации парка от 10.09.2021 №101</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巨石”中白工业园区未经注册的药品和医疗器械医用许可程序细则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350223" y="832756"/>
            <a:ext cx="5480959" cy="336368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Zapf Dingbats"/>
              <a:buChar char="❑"/>
            </a:pPr>
            <a:r>
              <a:rPr lang="ru-RU" sz="1200" dirty="0" err="1">
                <a:solidFill>
                  <a:schemeClr val="accent1">
                    <a:lumMod val="50000"/>
                  </a:schemeClr>
                </a:solidFill>
                <a:ea typeface="SimSun" panose="02010600030101010101" pitchFamily="2" charset="-122"/>
              </a:rPr>
              <a:t>未经注册的药品和医疗器械的</a:t>
            </a:r>
            <a:r>
              <a:rPr lang="ru-RU" sz="1200" b="1" dirty="0" err="1">
                <a:solidFill>
                  <a:schemeClr val="accent1">
                    <a:lumMod val="50000"/>
                  </a:schemeClr>
                </a:solidFill>
                <a:ea typeface="SimSun" panose="02010600030101010101" pitchFamily="2" charset="-122"/>
              </a:rPr>
              <a:t>准入由管委会负责</a:t>
            </a:r>
            <a:r>
              <a:rPr lang="zh-CN" altLang="en-US" sz="1200" dirty="0">
                <a:solidFill>
                  <a:schemeClr val="accent1">
                    <a:lumMod val="50000"/>
                  </a:schemeClr>
                </a:solidFill>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Zapf Dingbats"/>
              <a:buChar char="❑"/>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Zapf Dingbats"/>
              <a:buChar char="❑"/>
            </a:pPr>
            <a:r>
              <a:rPr lang="zh-CN" altLang="en-US" sz="1200" b="1" dirty="0">
                <a:solidFill>
                  <a:schemeClr val="accent1">
                    <a:lumMod val="50000"/>
                  </a:schemeClr>
                </a:solidFill>
                <a:latin typeface="SimSun" panose="02010600030101010101" pitchFamily="2" charset="-122"/>
                <a:ea typeface="SimSun" panose="02010600030101010101" pitchFamily="2" charset="-122"/>
              </a:rPr>
              <a:t>为准许</a:t>
            </a:r>
            <a:r>
              <a:rPr lang="zh-CN" altLang="en-US" sz="1200" dirty="0">
                <a:solidFill>
                  <a:schemeClr val="accent1">
                    <a:lumMod val="50000"/>
                  </a:schemeClr>
                </a:solidFill>
                <a:latin typeface="SimSun" panose="02010600030101010101" pitchFamily="2" charset="-122"/>
                <a:ea typeface="SimSun" panose="02010600030101010101" pitchFamily="2" charset="-122"/>
              </a:rPr>
              <a:t>医学使用未经注册的药品和医疗器械，需向管委会</a:t>
            </a:r>
            <a:r>
              <a:rPr lang="zh-CN" altLang="en-US" sz="1200" b="1" dirty="0">
                <a:solidFill>
                  <a:schemeClr val="accent1">
                    <a:lumMod val="50000"/>
                  </a:schemeClr>
                </a:solidFill>
                <a:latin typeface="SimSun" panose="02010600030101010101" pitchFamily="2" charset="-122"/>
                <a:ea typeface="SimSun" panose="02010600030101010101" pitchFamily="2" charset="-122"/>
              </a:rPr>
              <a:t>提交</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Wingdings" pitchFamily="2" charset="2"/>
              <a:buChar char="p"/>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Wingdings"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按</a:t>
            </a:r>
            <a:r>
              <a:rPr lang="en-US" altLang="zh-CN" sz="1200" dirty="0">
                <a:solidFill>
                  <a:schemeClr val="accent1">
                    <a:lumMod val="50000"/>
                  </a:schemeClr>
                </a:solidFill>
                <a:latin typeface="SimSun" panose="02010600030101010101" pitchFamily="2" charset="-122"/>
                <a:ea typeface="SimSun" panose="02010600030101010101" pitchFamily="2" charset="-122"/>
              </a:rPr>
              <a:t>《</a:t>
            </a:r>
            <a:r>
              <a:rPr lang="zh-CN" altLang="en-US" sz="1200" dirty="0">
                <a:solidFill>
                  <a:schemeClr val="accent1">
                    <a:lumMod val="50000"/>
                  </a:schemeClr>
                </a:solidFill>
                <a:latin typeface="SimSun" panose="02010600030101010101" pitchFamily="2" charset="-122"/>
                <a:ea typeface="SimSun" panose="02010600030101010101" pitchFamily="2" charset="-122"/>
              </a:rPr>
              <a:t>细则</a:t>
            </a:r>
            <a:r>
              <a:rPr lang="en-US" altLang="zh-CN" sz="1200" dirty="0">
                <a:solidFill>
                  <a:schemeClr val="accent1">
                    <a:lumMod val="50000"/>
                  </a:schemeClr>
                </a:solidFill>
                <a:latin typeface="SimSun" panose="02010600030101010101" pitchFamily="2" charset="-122"/>
                <a:ea typeface="SimSun" panose="02010600030101010101" pitchFamily="2" charset="-122"/>
              </a:rPr>
              <a:t>》</a:t>
            </a:r>
            <a:r>
              <a:rPr lang="zh-CN" altLang="en-US" sz="1200" dirty="0">
                <a:solidFill>
                  <a:schemeClr val="accent1">
                    <a:lumMod val="50000"/>
                  </a:schemeClr>
                </a:solidFill>
                <a:latin typeface="SimSun" panose="02010600030101010101" pitchFamily="2" charset="-122"/>
                <a:ea typeface="SimSun" panose="02010600030101010101" pitchFamily="2" charset="-122"/>
              </a:rPr>
              <a:t>附录格式填写的</a:t>
            </a:r>
            <a:r>
              <a:rPr lang="zh-CN" altLang="en-US" sz="1200" b="1" dirty="0">
                <a:solidFill>
                  <a:schemeClr val="accent1">
                    <a:lumMod val="50000"/>
                  </a:schemeClr>
                </a:solidFill>
                <a:latin typeface="SimSun" panose="02010600030101010101" pitchFamily="2" charset="-122"/>
                <a:ea typeface="SimSun" panose="02010600030101010101" pitchFamily="2" charset="-122"/>
              </a:rPr>
              <a:t>申请表</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Wingdings"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拟在园区范围内使用的未经注册的药品和医疗器械</a:t>
            </a:r>
            <a:r>
              <a:rPr lang="zh-CN" altLang="en-US" sz="1200" b="1" dirty="0">
                <a:solidFill>
                  <a:schemeClr val="accent1">
                    <a:lumMod val="50000"/>
                  </a:schemeClr>
                </a:solidFill>
                <a:latin typeface="SimSun" panose="02010600030101010101" pitchFamily="2" charset="-122"/>
                <a:ea typeface="SimSun" panose="02010600030101010101" pitchFamily="2" charset="-122"/>
              </a:rPr>
              <a:t>清单</a:t>
            </a:r>
            <a:r>
              <a:rPr lang="zh-CN" altLang="en-US" sz="1200" dirty="0">
                <a:solidFill>
                  <a:schemeClr val="accent1">
                    <a:lumMod val="50000"/>
                  </a:schemeClr>
                </a:solidFill>
                <a:latin typeface="SimSun" panose="02010600030101010101" pitchFamily="2" charset="-122"/>
                <a:ea typeface="SimSun" panose="02010600030101010101" pitchFamily="2" charset="-122"/>
              </a:rPr>
              <a:t>，清单中每项都附上：</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任意格式的符合安全性、有效性和质量要求的</a:t>
            </a:r>
            <a:r>
              <a:rPr lang="zh-CN" altLang="en-US" sz="1200" b="1" dirty="0">
                <a:solidFill>
                  <a:schemeClr val="accent1">
                    <a:lumMod val="50000"/>
                  </a:schemeClr>
                </a:solidFill>
                <a:latin typeface="SimSun" panose="02010600030101010101" pitchFamily="2" charset="-122"/>
                <a:ea typeface="SimSun" panose="02010600030101010101" pitchFamily="2" charset="-122"/>
              </a:rPr>
              <a:t>说明</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生产厂家</a:t>
            </a:r>
            <a:r>
              <a:rPr lang="zh-CN" altLang="en-US" sz="1200" b="1" dirty="0">
                <a:solidFill>
                  <a:schemeClr val="accent1">
                    <a:lumMod val="50000"/>
                  </a:schemeClr>
                </a:solidFill>
                <a:latin typeface="SimSun" panose="02010600030101010101" pitchFamily="2" charset="-122"/>
                <a:ea typeface="SimSun" panose="02010600030101010101" pitchFamily="2" charset="-122"/>
              </a:rPr>
              <a:t>信息</a:t>
            </a:r>
            <a:r>
              <a:rPr lang="zh-CN" altLang="en-US" sz="1200" dirty="0">
                <a:solidFill>
                  <a:schemeClr val="accent1">
                    <a:lumMod val="50000"/>
                  </a:schemeClr>
                </a:solidFill>
                <a:latin typeface="SimSun" panose="02010600030101010101" pitchFamily="2" charset="-122"/>
                <a:ea typeface="SimSun" panose="02010600030101010101" pitchFamily="2" charset="-122"/>
              </a:rPr>
              <a:t>并随附生产厂家证书、合格证、包含试验结果的其他文件；</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白俄罗斯共和国或</a:t>
            </a:r>
            <a:r>
              <a:rPr lang="en-US" altLang="zh-CN" sz="1200" dirty="0">
                <a:solidFill>
                  <a:schemeClr val="accent1">
                    <a:lumMod val="50000"/>
                  </a:schemeClr>
                </a:solidFill>
                <a:latin typeface="SimSun" panose="02010600030101010101" pitchFamily="2" charset="-122"/>
                <a:ea typeface="SimSun" panose="02010600030101010101" pitchFamily="2" charset="-122"/>
              </a:rPr>
              <a:t>166</a:t>
            </a:r>
            <a:r>
              <a:rPr lang="zh-CN" altLang="en-US" sz="1200" dirty="0">
                <a:solidFill>
                  <a:schemeClr val="accent1">
                    <a:lumMod val="50000"/>
                  </a:schemeClr>
                </a:solidFill>
                <a:latin typeface="SimSun" panose="02010600030101010101" pitchFamily="2" charset="-122"/>
                <a:ea typeface="SimSun" panose="02010600030101010101" pitchFamily="2" charset="-122"/>
              </a:rPr>
              <a:t>号总统令所附清单中外国的主管机关和机构颁发的注册文件、规范性文件和（或）其他</a:t>
            </a:r>
            <a:r>
              <a:rPr lang="zh-CN" altLang="en-US" sz="1200" b="1" dirty="0">
                <a:solidFill>
                  <a:schemeClr val="accent1">
                    <a:lumMod val="50000"/>
                  </a:schemeClr>
                </a:solidFill>
                <a:latin typeface="SimSun" panose="02010600030101010101" pitchFamily="2" charset="-122"/>
                <a:ea typeface="SimSun" panose="02010600030101010101" pitchFamily="2" charset="-122"/>
              </a:rPr>
              <a:t>许可文件</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b="1" dirty="0">
                <a:solidFill>
                  <a:schemeClr val="accent1">
                    <a:lumMod val="50000"/>
                  </a:schemeClr>
                </a:solidFill>
                <a:latin typeface="SimSun" panose="02010600030101010101" pitchFamily="2" charset="-122"/>
                <a:ea typeface="SimSun" panose="02010600030101010101" pitchFamily="2" charset="-122"/>
              </a:rPr>
              <a:t>研究</a:t>
            </a:r>
            <a:r>
              <a:rPr lang="zh-CN" altLang="en-US" sz="1200" dirty="0">
                <a:solidFill>
                  <a:schemeClr val="accent1">
                    <a:lumMod val="50000"/>
                  </a:schemeClr>
                </a:solidFill>
                <a:latin typeface="SimSun" panose="02010600030101010101" pitchFamily="2" charset="-122"/>
                <a:ea typeface="SimSun" panose="02010600030101010101" pitchFamily="2" charset="-122"/>
              </a:rPr>
              <a:t>（试验）、专利、其他医学和技术文件</a:t>
            </a:r>
            <a:r>
              <a:rPr lang="zh-CN" altLang="en-US" sz="1200" b="1" dirty="0">
                <a:solidFill>
                  <a:schemeClr val="accent1">
                    <a:lumMod val="50000"/>
                  </a:schemeClr>
                </a:solidFill>
                <a:latin typeface="SimSun" panose="02010600030101010101" pitchFamily="2" charset="-122"/>
                <a:ea typeface="SimSun" panose="02010600030101010101" pitchFamily="2" charset="-122"/>
              </a:rPr>
              <a:t>结果。</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en-US" altLang="zh-CN" sz="1200" dirty="0">
                <a:solidFill>
                  <a:schemeClr val="accent1">
                    <a:lumMod val="50000"/>
                  </a:schemeClr>
                </a:solidFill>
                <a:latin typeface="SimSun" panose="02010600030101010101" pitchFamily="2" charset="-122"/>
                <a:ea typeface="SimSun" panose="02010600030101010101" pitchFamily="2" charset="-122"/>
              </a:rPr>
              <a:t>2</a:t>
            </a:r>
            <a:r>
              <a:rPr lang="zh-CN" altLang="en-US" sz="1200" dirty="0">
                <a:solidFill>
                  <a:schemeClr val="accent1">
                    <a:lumMod val="50000"/>
                  </a:schemeClr>
                </a:solidFill>
                <a:latin typeface="SimSun" panose="02010600030101010101" pitchFamily="2" charset="-122"/>
                <a:ea typeface="SimSun" panose="02010600030101010101" pitchFamily="2" charset="-122"/>
              </a:rPr>
              <a:t>份所提交文件的</a:t>
            </a:r>
            <a:r>
              <a:rPr lang="zh-CN" altLang="en-US" sz="1200" b="1" dirty="0">
                <a:solidFill>
                  <a:schemeClr val="accent1">
                    <a:lumMod val="50000"/>
                  </a:schemeClr>
                </a:solidFill>
                <a:latin typeface="SimSun" panose="02010600030101010101" pitchFamily="2" charset="-122"/>
                <a:ea typeface="SimSun" panose="02010600030101010101" pitchFamily="2" charset="-122"/>
              </a:rPr>
              <a:t>清单</a:t>
            </a:r>
            <a:r>
              <a:rPr lang="zh-CN" altLang="en-US" sz="1200" dirty="0">
                <a:solidFill>
                  <a:schemeClr val="accent1">
                    <a:lumMod val="50000"/>
                  </a:schemeClr>
                </a:solidFill>
                <a:latin typeface="SimSun" panose="02010600030101010101" pitchFamily="2" charset="-122"/>
                <a:ea typeface="SimSun" panose="02010600030101010101" pitchFamily="2" charset="-122"/>
              </a:rPr>
              <a:t>（按照</a:t>
            </a:r>
            <a:r>
              <a:rPr lang="en-US" altLang="zh-CN" sz="1200" dirty="0">
                <a:solidFill>
                  <a:schemeClr val="accent1">
                    <a:lumMod val="50000"/>
                  </a:schemeClr>
                </a:solidFill>
                <a:latin typeface="SimSun" panose="02010600030101010101" pitchFamily="2" charset="-122"/>
                <a:ea typeface="SimSun" panose="02010600030101010101" pitchFamily="2" charset="-122"/>
              </a:rPr>
              <a:t>《</a:t>
            </a:r>
            <a:r>
              <a:rPr lang="zh-CN" altLang="en-US" sz="1200" dirty="0">
                <a:solidFill>
                  <a:schemeClr val="accent1">
                    <a:lumMod val="50000"/>
                  </a:schemeClr>
                </a:solidFill>
                <a:latin typeface="SimSun" panose="02010600030101010101" pitchFamily="2" charset="-122"/>
                <a:ea typeface="SimSun" panose="02010600030101010101" pitchFamily="2" charset="-122"/>
              </a:rPr>
              <a:t>细则</a:t>
            </a:r>
            <a:r>
              <a:rPr lang="en-US" altLang="zh-CN" sz="1200" dirty="0">
                <a:solidFill>
                  <a:schemeClr val="accent1">
                    <a:lumMod val="50000"/>
                  </a:schemeClr>
                </a:solidFill>
                <a:latin typeface="SimSun" panose="02010600030101010101" pitchFamily="2" charset="-122"/>
                <a:ea typeface="SimSun" panose="02010600030101010101" pitchFamily="2" charset="-122"/>
              </a:rPr>
              <a:t>》</a:t>
            </a:r>
            <a:r>
              <a:rPr lang="zh-CN" altLang="en-US" sz="1200" dirty="0">
                <a:solidFill>
                  <a:schemeClr val="accent1">
                    <a:lumMod val="50000"/>
                  </a:schemeClr>
                </a:solidFill>
                <a:latin typeface="SimSun" panose="02010600030101010101" pitchFamily="2" charset="-122"/>
                <a:ea typeface="SimSun" panose="02010600030101010101" pitchFamily="2" charset="-122"/>
              </a:rPr>
              <a:t>所附格式）。</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Wingdings" pitchFamily="2" charset="2"/>
              <a:buChar char="p"/>
            </a:pPr>
            <a:endParaRPr lang="en-US" sz="1100" dirty="0">
              <a:solidFill>
                <a:schemeClr val="accent1">
                  <a:lumMod val="50000"/>
                </a:schemeClr>
              </a:solidFill>
              <a:latin typeface="SimSun" panose="02010600030101010101" pitchFamily="2" charset="-122"/>
              <a:ea typeface="SimSun" panose="02010600030101010101" pitchFamily="2" charset="-122"/>
            </a:endParaRPr>
          </a:p>
          <a:p>
            <a:pPr marL="285750" indent="-285750">
              <a:buFont typeface="Wingdings" pitchFamily="2" charset="2"/>
              <a:buChar char="p"/>
            </a:pPr>
            <a:endParaRPr lang="ru-RU" sz="1100" dirty="0">
              <a:solidFill>
                <a:schemeClr val="accent1">
                  <a:lumMod val="50000"/>
                </a:schemeClr>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360815" y="832757"/>
            <a:ext cx="5480959" cy="3363686"/>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q"/>
            </a:pPr>
            <a:r>
              <a:rPr lang="ru-RU" sz="1000" b="1" dirty="0">
                <a:solidFill>
                  <a:schemeClr val="accent1">
                    <a:lumMod val="50000"/>
                  </a:schemeClr>
                </a:solidFill>
                <a:latin typeface="Times New Roman" panose="02020603050405020304" pitchFamily="18" charset="0"/>
              </a:rPr>
              <a:t>Допуск</a:t>
            </a:r>
            <a:r>
              <a:rPr lang="ru-RU" sz="1000" dirty="0">
                <a:solidFill>
                  <a:schemeClr val="accent1">
                    <a:lumMod val="50000"/>
                  </a:schemeClr>
                </a:solidFill>
                <a:latin typeface="Times New Roman" panose="02020603050405020304" pitchFamily="18" charset="0"/>
              </a:rPr>
              <a:t> незарегистрированных лекарственных препаратов и медицинских изделий </a:t>
            </a:r>
            <a:r>
              <a:rPr lang="ru-RU" sz="1000" b="1" dirty="0">
                <a:solidFill>
                  <a:schemeClr val="accent1">
                    <a:lumMod val="50000"/>
                  </a:schemeClr>
                </a:solidFill>
                <a:latin typeface="Times New Roman" panose="02020603050405020304" pitchFamily="18" charset="0"/>
              </a:rPr>
              <a:t>осуществляется администрацией парка</a:t>
            </a:r>
          </a:p>
          <a:p>
            <a:pPr marL="171450" indent="-171450">
              <a:buFont typeface="Wingdings" panose="05000000000000000000" pitchFamily="2" charset="2"/>
              <a:buChar char="q"/>
            </a:pPr>
            <a:endParaRPr lang="ru-RU" sz="1000" dirty="0">
              <a:solidFill>
                <a:schemeClr val="accent1">
                  <a:lumMod val="50000"/>
                </a:schemeClr>
              </a:solidFill>
              <a:latin typeface="Times New Roman" panose="02020603050405020304" pitchFamily="18" charset="0"/>
            </a:endParaRPr>
          </a:p>
          <a:p>
            <a:pPr marL="171450" indent="-171450">
              <a:buFont typeface="Wingdings" panose="05000000000000000000" pitchFamily="2" charset="2"/>
              <a:buChar char="q"/>
            </a:pPr>
            <a:r>
              <a:rPr lang="ru-RU" sz="1000" b="1" dirty="0">
                <a:solidFill>
                  <a:schemeClr val="accent1">
                    <a:lumMod val="50000"/>
                  </a:schemeClr>
                </a:solidFill>
                <a:latin typeface="Times New Roman" panose="02020603050405020304" pitchFamily="18" charset="0"/>
              </a:rPr>
              <a:t>Для допуска </a:t>
            </a:r>
            <a:r>
              <a:rPr lang="ru-RU" sz="1000" dirty="0">
                <a:solidFill>
                  <a:schemeClr val="accent1">
                    <a:lumMod val="50000"/>
                  </a:schemeClr>
                </a:solidFill>
                <a:latin typeface="Times New Roman" panose="02020603050405020304" pitchFamily="18" charset="0"/>
              </a:rPr>
              <a:t>к медицинскому применению незарегистрированных лекарственных препаратов и медицинских изделий в администрацию парка </a:t>
            </a:r>
            <a:r>
              <a:rPr lang="ru-RU" sz="1000" b="1" dirty="0">
                <a:solidFill>
                  <a:schemeClr val="accent1">
                    <a:lumMod val="50000"/>
                  </a:schemeClr>
                </a:solidFill>
                <a:latin typeface="Times New Roman" panose="02020603050405020304" pitchFamily="18" charset="0"/>
              </a:rPr>
              <a:t>представляются</a:t>
            </a:r>
            <a:r>
              <a:rPr lang="ru-RU" sz="1000" dirty="0">
                <a:solidFill>
                  <a:schemeClr val="accent1">
                    <a:lumMod val="50000"/>
                  </a:schemeClr>
                </a:solidFill>
                <a:latin typeface="Times New Roman" panose="02020603050405020304" pitchFamily="18" charset="0"/>
              </a:rPr>
              <a:t>: </a:t>
            </a:r>
          </a:p>
          <a:p>
            <a:pPr marL="171450" indent="-171450">
              <a:buFont typeface="Wingdings" panose="05000000000000000000" pitchFamily="2" charset="2"/>
              <a:buChar char="q"/>
            </a:pPr>
            <a:endParaRPr lang="ru-RU" sz="1000" dirty="0">
              <a:solidFill>
                <a:schemeClr val="accent1">
                  <a:lumMod val="50000"/>
                </a:schemeClr>
              </a:solidFill>
              <a:latin typeface="Times New Roman" panose="02020603050405020304" pitchFamily="18" charset="0"/>
            </a:endParaRPr>
          </a:p>
          <a:p>
            <a:pPr marL="171450" indent="-171450">
              <a:buFont typeface="Wingdings" panose="05000000000000000000" pitchFamily="2" charset="2"/>
              <a:buChar char="Ø"/>
            </a:pPr>
            <a:r>
              <a:rPr lang="ru-RU" sz="1000" b="1" dirty="0">
                <a:solidFill>
                  <a:schemeClr val="accent1">
                    <a:lumMod val="50000"/>
                  </a:schemeClr>
                </a:solidFill>
                <a:latin typeface="Times New Roman" panose="02020603050405020304" pitchFamily="18" charset="0"/>
              </a:rPr>
              <a:t>заявление</a:t>
            </a:r>
            <a:r>
              <a:rPr lang="ru-RU" sz="1000" dirty="0">
                <a:solidFill>
                  <a:schemeClr val="accent1">
                    <a:lumMod val="50000"/>
                  </a:schemeClr>
                </a:solidFill>
                <a:latin typeface="Times New Roman" panose="02020603050405020304" pitchFamily="18" charset="0"/>
              </a:rPr>
              <a:t> по форме, прилагаемой к Инструкции</a:t>
            </a:r>
          </a:p>
          <a:p>
            <a:pPr marL="171450" indent="-171450">
              <a:buFont typeface="Wingdings" panose="05000000000000000000" pitchFamily="2" charset="2"/>
              <a:buChar char="Ø"/>
            </a:pPr>
            <a:r>
              <a:rPr lang="ru-RU" sz="1000" b="1" dirty="0">
                <a:solidFill>
                  <a:schemeClr val="accent1">
                    <a:lumMod val="50000"/>
                  </a:schemeClr>
                </a:solidFill>
                <a:latin typeface="Times New Roman" panose="02020603050405020304" pitchFamily="18" charset="0"/>
              </a:rPr>
              <a:t>перечень</a:t>
            </a:r>
            <a:r>
              <a:rPr lang="ru-RU" sz="1000" dirty="0">
                <a:solidFill>
                  <a:schemeClr val="accent1">
                    <a:lumMod val="50000"/>
                  </a:schemeClr>
                </a:solidFill>
                <a:latin typeface="Times New Roman" panose="02020603050405020304" pitchFamily="18" charset="0"/>
              </a:rPr>
              <a:t> незарегистрированных лекарственных препаратов и медицинских изделий, планируемых к применению на территории парка, с приложением по каждой позиции:</a:t>
            </a:r>
          </a:p>
          <a:p>
            <a:pPr marL="171450" indent="-171450">
              <a:buFont typeface="Courier New" panose="02070309020205020404" pitchFamily="49" charset="0"/>
              <a:buChar char="o"/>
            </a:pPr>
            <a:r>
              <a:rPr lang="ru-RU" sz="1000" b="1" dirty="0">
                <a:solidFill>
                  <a:schemeClr val="accent1">
                    <a:lumMod val="50000"/>
                  </a:schemeClr>
                </a:solidFill>
                <a:latin typeface="Times New Roman" panose="02020603050405020304" pitchFamily="18" charset="0"/>
              </a:rPr>
              <a:t>записки</a:t>
            </a:r>
            <a:r>
              <a:rPr lang="ru-RU" sz="1000" dirty="0">
                <a:solidFill>
                  <a:schemeClr val="accent1">
                    <a:lumMod val="50000"/>
                  </a:schemeClr>
                </a:solidFill>
                <a:latin typeface="Times New Roman" panose="02020603050405020304" pitchFamily="18" charset="0"/>
              </a:rPr>
              <a:t> в произвольной форме о соответствии требованиям по безопасности, эффективности и качеству</a:t>
            </a:r>
          </a:p>
          <a:p>
            <a:pPr marL="171450" indent="-171450">
              <a:buFont typeface="Courier New" panose="02070309020205020404" pitchFamily="49" charset="0"/>
              <a:buChar char="o"/>
            </a:pPr>
            <a:r>
              <a:rPr lang="ru-RU" sz="1000" b="1" dirty="0">
                <a:solidFill>
                  <a:schemeClr val="accent1">
                    <a:lumMod val="50000"/>
                  </a:schemeClr>
                </a:solidFill>
                <a:latin typeface="Times New Roman" panose="02020603050405020304" pitchFamily="18" charset="0"/>
              </a:rPr>
              <a:t>сведений</a:t>
            </a:r>
            <a:r>
              <a:rPr lang="ru-RU" sz="1000" dirty="0">
                <a:solidFill>
                  <a:schemeClr val="accent1">
                    <a:lumMod val="50000"/>
                  </a:schemeClr>
                </a:solidFill>
                <a:latin typeface="Times New Roman" panose="02020603050405020304" pitchFamily="18" charset="0"/>
              </a:rPr>
              <a:t> о производителе с приложением сертификатов, паспортов, других документов производителя, содержащих резюме результатов испытаний</a:t>
            </a:r>
          </a:p>
          <a:p>
            <a:pPr marL="171450" indent="-171450">
              <a:buFont typeface="Courier New" panose="02070309020205020404" pitchFamily="49" charset="0"/>
              <a:buChar char="o"/>
            </a:pPr>
            <a:r>
              <a:rPr lang="ru-RU" sz="1000" dirty="0">
                <a:solidFill>
                  <a:schemeClr val="accent1">
                    <a:lumMod val="50000"/>
                  </a:schemeClr>
                </a:solidFill>
                <a:latin typeface="Times New Roman" panose="02020603050405020304" pitchFamily="18" charset="0"/>
              </a:rPr>
              <a:t>регистрационной, нормативной и (или) иной </a:t>
            </a:r>
            <a:r>
              <a:rPr lang="ru-RU" sz="1000" b="1" dirty="0">
                <a:solidFill>
                  <a:schemeClr val="accent1">
                    <a:lumMod val="50000"/>
                  </a:schemeClr>
                </a:solidFill>
                <a:latin typeface="Times New Roman" panose="02020603050405020304" pitchFamily="18" charset="0"/>
              </a:rPr>
              <a:t>разрешительной документации</a:t>
            </a:r>
            <a:r>
              <a:rPr lang="ru-RU" sz="1000" dirty="0">
                <a:solidFill>
                  <a:schemeClr val="accent1">
                    <a:lumMod val="50000"/>
                  </a:schemeClr>
                </a:solidFill>
                <a:latin typeface="Times New Roman" panose="02020603050405020304" pitchFamily="18" charset="0"/>
              </a:rPr>
              <a:t>, выданной уполномоченными органами и организациями Республики Беларусь или иностранного государства из перечня к Указу №166</a:t>
            </a:r>
          </a:p>
          <a:p>
            <a:pPr marL="171450" indent="-171450">
              <a:buFont typeface="Courier New" panose="02070309020205020404" pitchFamily="49" charset="0"/>
              <a:buChar char="o"/>
            </a:pPr>
            <a:r>
              <a:rPr lang="ru-RU" sz="1000" b="1" dirty="0">
                <a:solidFill>
                  <a:schemeClr val="accent1">
                    <a:lumMod val="50000"/>
                  </a:schemeClr>
                </a:solidFill>
                <a:latin typeface="Times New Roman" panose="02020603050405020304" pitchFamily="18" charset="0"/>
              </a:rPr>
              <a:t>результатов исследований </a:t>
            </a:r>
            <a:r>
              <a:rPr lang="ru-RU" sz="1000" dirty="0">
                <a:solidFill>
                  <a:schemeClr val="accent1">
                    <a:lumMod val="50000"/>
                  </a:schemeClr>
                </a:solidFill>
                <a:latin typeface="Times New Roman" panose="02020603050405020304" pitchFamily="18" charset="0"/>
              </a:rPr>
              <a:t>(испытаний), патентов, иной медицинской и технической документации</a:t>
            </a:r>
          </a:p>
          <a:p>
            <a:pPr marL="171450" indent="-171450">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rPr>
              <a:t>два экземпляра </a:t>
            </a:r>
            <a:r>
              <a:rPr lang="ru-RU" sz="1000" b="1" dirty="0">
                <a:solidFill>
                  <a:schemeClr val="accent1">
                    <a:lumMod val="50000"/>
                  </a:schemeClr>
                </a:solidFill>
                <a:latin typeface="Times New Roman" panose="02020603050405020304" pitchFamily="18" charset="0"/>
              </a:rPr>
              <a:t>описи</a:t>
            </a:r>
            <a:r>
              <a:rPr lang="ru-RU" sz="1000" dirty="0">
                <a:solidFill>
                  <a:schemeClr val="accent1">
                    <a:lumMod val="50000"/>
                  </a:schemeClr>
                </a:solidFill>
                <a:latin typeface="Times New Roman" panose="02020603050405020304" pitchFamily="18" charset="0"/>
              </a:rPr>
              <a:t> (по форме, прилагаемой к Инструкции) представляемых документов </a:t>
            </a:r>
          </a:p>
          <a:p>
            <a:pPr marL="171450" indent="-171450">
              <a:buFont typeface="Wingdings" panose="05000000000000000000" pitchFamily="2" charset="2"/>
              <a:buChar char="Ø"/>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q"/>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q"/>
            </a:pPr>
            <a:endParaRPr lang="ru-RU" sz="1000" dirty="0">
              <a:solidFill>
                <a:schemeClr val="tx1"/>
              </a:solidFill>
              <a:latin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94490FCB-DC9D-47BD-8871-95EF85153FDE}"/>
              </a:ext>
            </a:extLst>
          </p:cNvPr>
          <p:cNvSpPr/>
          <p:nvPr/>
        </p:nvSpPr>
        <p:spPr>
          <a:xfrm>
            <a:off x="360815" y="4302578"/>
            <a:ext cx="5480959" cy="253909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gn="just">
              <a:buFont typeface="Wingdings" panose="05000000000000000000" pitchFamily="2" charset="2"/>
              <a:buChar char="v"/>
            </a:pPr>
            <a:r>
              <a:rPr lang="ru-RU" sz="1000" dirty="0">
                <a:solidFill>
                  <a:schemeClr val="accent1">
                    <a:lumMod val="75000"/>
                  </a:schemeClr>
                </a:solidFill>
                <a:latin typeface="Times New Roman" panose="02020603050405020304" pitchFamily="18" charset="0"/>
                <a:cs typeface="Times New Roman" panose="02020603050405020304" pitchFamily="18" charset="0"/>
              </a:rPr>
              <a:t>Решение по итогам рассмотрения заявления о допуске принимается администрацией парка в течение </a:t>
            </a:r>
            <a:r>
              <a:rPr lang="ru-RU" sz="1000" b="1" dirty="0">
                <a:solidFill>
                  <a:schemeClr val="accent1">
                    <a:lumMod val="75000"/>
                  </a:schemeClr>
                </a:solidFill>
                <a:latin typeface="Times New Roman" panose="02020603050405020304" pitchFamily="18" charset="0"/>
                <a:cs typeface="Times New Roman" panose="02020603050405020304" pitchFamily="18" charset="0"/>
              </a:rPr>
              <a:t>15 календарных дней </a:t>
            </a:r>
            <a:r>
              <a:rPr lang="ru-RU" sz="1000" dirty="0">
                <a:solidFill>
                  <a:schemeClr val="accent1">
                    <a:lumMod val="75000"/>
                  </a:schemeClr>
                </a:solidFill>
                <a:latin typeface="Times New Roman" panose="02020603050405020304" pitchFamily="18" charset="0"/>
                <a:cs typeface="Times New Roman" panose="02020603050405020304" pitchFamily="18" charset="0"/>
              </a:rPr>
              <a:t>с даты приема документов, а в случае необходимости проведения экспертизы соответствия незарегистрированных лекарственных препаратов и медицинских изделий требованиям по эффективности, безопасности и качеству этот срок может быть продлен на </a:t>
            </a:r>
            <a:r>
              <a:rPr lang="ru-RU" sz="1000" b="1" dirty="0">
                <a:solidFill>
                  <a:schemeClr val="accent1">
                    <a:lumMod val="75000"/>
                  </a:schemeClr>
                </a:solidFill>
                <a:latin typeface="Times New Roman" panose="02020603050405020304" pitchFamily="18" charset="0"/>
                <a:cs typeface="Times New Roman" panose="02020603050405020304" pitchFamily="18" charset="0"/>
              </a:rPr>
              <a:t>10 календарных дней</a:t>
            </a:r>
            <a:r>
              <a:rPr lang="ru-RU" sz="1000" dirty="0">
                <a:solidFill>
                  <a:schemeClr val="accent1">
                    <a:lumMod val="75000"/>
                  </a:schemeClr>
                </a:solidFill>
                <a:latin typeface="Times New Roman" panose="02020603050405020304" pitchFamily="18" charset="0"/>
                <a:cs typeface="Times New Roman" panose="02020603050405020304" pitchFamily="18" charset="0"/>
              </a:rPr>
              <a:t>.</a:t>
            </a:r>
          </a:p>
          <a:p>
            <a:pPr marL="171450" indent="-171450" algn="just">
              <a:buFont typeface="Wingdings" panose="05000000000000000000" pitchFamily="2" charset="2"/>
              <a:buChar char="v"/>
            </a:pPr>
            <a:endParaRPr lang="ru-RU" sz="1000" dirty="0">
              <a:solidFill>
                <a:schemeClr val="accent1">
                  <a:lumMod val="75000"/>
                </a:schemeClr>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000" b="1" u="sng" dirty="0">
                <a:solidFill>
                  <a:schemeClr val="accent1">
                    <a:lumMod val="75000"/>
                  </a:schemeClr>
                </a:solidFill>
                <a:latin typeface="Times New Roman" panose="02020603050405020304" pitchFamily="18" charset="0"/>
                <a:cs typeface="Times New Roman" panose="02020603050405020304" pitchFamily="18" charset="0"/>
              </a:rPr>
              <a:t>По результатам рассмотрения заявления принимается одно из следующих решений</a:t>
            </a:r>
            <a:r>
              <a:rPr lang="ru-RU" sz="1000" dirty="0">
                <a:solidFill>
                  <a:schemeClr val="accent1">
                    <a:lumMod val="75000"/>
                  </a:schemeClr>
                </a:solidFill>
                <a:latin typeface="Times New Roman" panose="02020603050405020304" pitchFamily="18" charset="0"/>
                <a:cs typeface="Times New Roman" panose="02020603050405020304" pitchFamily="18" charset="0"/>
              </a:rPr>
              <a:t>, о котором в течение 2 рабочих дней уведомляются резидент парка и Минздрав:</a:t>
            </a:r>
            <a:endParaRPr lang="ru-RU" sz="1000" u="sng" dirty="0">
              <a:solidFill>
                <a:schemeClr val="accent1">
                  <a:lumMod val="75000"/>
                </a:schemeClr>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b="1" dirty="0">
                <a:solidFill>
                  <a:schemeClr val="accent1">
                    <a:lumMod val="75000"/>
                  </a:schemeClr>
                </a:solidFill>
                <a:latin typeface="Times New Roman" panose="02020603050405020304" pitchFamily="18" charset="0"/>
                <a:cs typeface="Times New Roman" panose="02020603050405020304" pitchFamily="18" charset="0"/>
              </a:rPr>
              <a:t>о допуске </a:t>
            </a:r>
            <a:r>
              <a:rPr lang="ru-RU" sz="1000" dirty="0">
                <a:solidFill>
                  <a:schemeClr val="accent1">
                    <a:lumMod val="75000"/>
                  </a:schemeClr>
                </a:solidFill>
                <a:latin typeface="Times New Roman" panose="02020603050405020304" pitchFamily="18" charset="0"/>
                <a:cs typeface="Times New Roman" panose="02020603050405020304" pitchFamily="18" charset="0"/>
              </a:rPr>
              <a:t>к применению </a:t>
            </a:r>
            <a:r>
              <a:rPr lang="ru-RU" sz="1000" dirty="0">
                <a:solidFill>
                  <a:schemeClr val="accent1">
                    <a:lumMod val="50000"/>
                  </a:schemeClr>
                </a:solidFill>
                <a:latin typeface="Times New Roman" panose="02020603050405020304" pitchFamily="18" charset="0"/>
                <a:cs typeface="Times New Roman" panose="02020603050405020304" pitchFamily="18" charset="0"/>
              </a:rPr>
              <a:t>незарегистрированных</a:t>
            </a:r>
            <a:r>
              <a:rPr lang="ru-RU" sz="1000" dirty="0">
                <a:solidFill>
                  <a:schemeClr val="accent1">
                    <a:lumMod val="75000"/>
                  </a:schemeClr>
                </a:solidFill>
                <a:latin typeface="Times New Roman" panose="02020603050405020304" pitchFamily="18" charset="0"/>
                <a:cs typeface="Times New Roman" panose="02020603050405020304" pitchFamily="18" charset="0"/>
              </a:rPr>
              <a:t> лекарственных препаратов и медицинских изделий</a:t>
            </a:r>
          </a:p>
          <a:p>
            <a:pPr marL="171450" indent="-171450" algn="just">
              <a:buFont typeface="Wingdings" panose="05000000000000000000" pitchFamily="2" charset="2"/>
              <a:buChar char="ü"/>
            </a:pPr>
            <a:r>
              <a:rPr lang="ru-RU" sz="1000" b="1" dirty="0">
                <a:solidFill>
                  <a:schemeClr val="accent1">
                    <a:lumMod val="75000"/>
                  </a:schemeClr>
                </a:solidFill>
                <a:latin typeface="Times New Roman" panose="02020603050405020304" pitchFamily="18" charset="0"/>
                <a:cs typeface="Times New Roman" panose="02020603050405020304" pitchFamily="18" charset="0"/>
              </a:rPr>
              <a:t>об отказе в допуске </a:t>
            </a:r>
            <a:r>
              <a:rPr lang="ru-RU" sz="1000" dirty="0">
                <a:solidFill>
                  <a:schemeClr val="accent1">
                    <a:lumMod val="75000"/>
                  </a:schemeClr>
                </a:solidFill>
                <a:latin typeface="Times New Roman" panose="02020603050405020304" pitchFamily="18" charset="0"/>
                <a:cs typeface="Times New Roman" panose="02020603050405020304" pitchFamily="18" charset="0"/>
              </a:rPr>
              <a:t>к применению незарегистрированных лекарственных препаратов и медицинских изделий</a:t>
            </a:r>
          </a:p>
          <a:p>
            <a:pPr marL="171450" indent="-171450" algn="just">
              <a:buFont typeface="Wingdings" panose="05000000000000000000" pitchFamily="2" charset="2"/>
              <a:buChar char="ü"/>
            </a:pPr>
            <a:r>
              <a:rPr lang="ru-RU" sz="1000" b="1" dirty="0">
                <a:solidFill>
                  <a:schemeClr val="accent1">
                    <a:lumMod val="75000"/>
                  </a:schemeClr>
                </a:solidFill>
                <a:latin typeface="Times New Roman" panose="02020603050405020304" pitchFamily="18" charset="0"/>
                <a:cs typeface="Times New Roman" panose="02020603050405020304" pitchFamily="18" charset="0"/>
              </a:rPr>
              <a:t>о допуске </a:t>
            </a:r>
            <a:r>
              <a:rPr lang="ru-RU" sz="1000" dirty="0">
                <a:solidFill>
                  <a:schemeClr val="accent1">
                    <a:lumMod val="75000"/>
                  </a:schemeClr>
                </a:solidFill>
                <a:latin typeface="Times New Roman" panose="02020603050405020304" pitchFamily="18" charset="0"/>
                <a:cs typeface="Times New Roman" panose="02020603050405020304" pitchFamily="18" charset="0"/>
              </a:rPr>
              <a:t>к применению незарегистрированных лекарственных препаратов и медицинских изделий </a:t>
            </a:r>
            <a:r>
              <a:rPr lang="ru-RU" sz="1000" b="1" dirty="0">
                <a:solidFill>
                  <a:schemeClr val="accent1">
                    <a:lumMod val="75000"/>
                  </a:schemeClr>
                </a:solidFill>
                <a:latin typeface="Times New Roman" panose="02020603050405020304" pitchFamily="18" charset="0"/>
                <a:cs typeface="Times New Roman" panose="02020603050405020304" pitchFamily="18" charset="0"/>
              </a:rPr>
              <a:t>по перечню и об отказе в допуске прочих </a:t>
            </a:r>
            <a:r>
              <a:rPr lang="ru-RU" sz="1000" dirty="0">
                <a:solidFill>
                  <a:schemeClr val="accent1">
                    <a:lumMod val="75000"/>
                  </a:schemeClr>
                </a:solidFill>
                <a:latin typeface="Times New Roman" panose="02020603050405020304" pitchFamily="18" charset="0"/>
                <a:cs typeface="Times New Roman" panose="02020603050405020304" pitchFamily="18" charset="0"/>
              </a:rPr>
              <a:t>заявленных незарегистрированных  лекарственных препаратов и медицинских изделий</a:t>
            </a:r>
          </a:p>
          <a:p>
            <a:pPr marL="171450" indent="-171450" algn="just">
              <a:buFont typeface="Wingdings" panose="05000000000000000000" pitchFamily="2" charset="2"/>
              <a:buChar char="v"/>
            </a:pPr>
            <a:endParaRPr lang="ru-RU" sz="850" dirty="0">
              <a:latin typeface="Times New Roman" panose="02020603050405020304" pitchFamily="18" charset="0"/>
              <a:cs typeface="Times New Roman" panose="02020603050405020304" pitchFamily="18" charset="0"/>
            </a:endParaRPr>
          </a:p>
        </p:txBody>
      </p:sp>
      <p:sp>
        <p:nvSpPr>
          <p:cNvPr id="4" name="Прямоугольник: скругленные углы 3">
            <a:extLst>
              <a:ext uri="{FF2B5EF4-FFF2-40B4-BE49-F238E27FC236}">
                <a16:creationId xmlns:a16="http://schemas.microsoft.com/office/drawing/2014/main" id="{F7E2600E-5F1D-408D-A6C1-6DBEFC78A4E2}"/>
              </a:ext>
            </a:extLst>
          </p:cNvPr>
          <p:cNvSpPr/>
          <p:nvPr/>
        </p:nvSpPr>
        <p:spPr>
          <a:xfrm>
            <a:off x="6350223" y="4302577"/>
            <a:ext cx="5480958" cy="253909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Zapf Dingbats"/>
              <a:buChar char="❖"/>
            </a:pPr>
            <a:endParaRPr lang="en-US" altLang="zh-CN" sz="11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1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自文件接收之日起，管委会</a:t>
            </a:r>
            <a:r>
              <a:rPr lang="zh-CN" altLang="en-US" sz="1200" b="1" dirty="0">
                <a:solidFill>
                  <a:schemeClr val="accent1">
                    <a:lumMod val="50000"/>
                  </a:schemeClr>
                </a:solidFill>
                <a:latin typeface="SimSun" panose="02010600030101010101" pitchFamily="2" charset="-122"/>
                <a:ea typeface="SimSun" panose="02010600030101010101" pitchFamily="2" charset="-122"/>
              </a:rPr>
              <a:t>在</a:t>
            </a:r>
            <a:r>
              <a:rPr lang="en-US" altLang="zh-CN" sz="1200" b="1" dirty="0">
                <a:solidFill>
                  <a:schemeClr val="accent1">
                    <a:lumMod val="50000"/>
                  </a:schemeClr>
                </a:solidFill>
                <a:latin typeface="SimSun" panose="02010600030101010101" pitchFamily="2" charset="-122"/>
                <a:ea typeface="SimSun" panose="02010600030101010101" pitchFamily="2" charset="-122"/>
              </a:rPr>
              <a:t>15</a:t>
            </a:r>
            <a:r>
              <a:rPr lang="zh-CN" altLang="en-US" sz="1200" b="1" dirty="0">
                <a:solidFill>
                  <a:schemeClr val="accent1">
                    <a:lumMod val="50000"/>
                  </a:schemeClr>
                </a:solidFill>
                <a:latin typeface="SimSun" panose="02010600030101010101" pitchFamily="2" charset="-122"/>
                <a:ea typeface="SimSun" panose="02010600030101010101" pitchFamily="2" charset="-122"/>
              </a:rPr>
              <a:t>个日历日内</a:t>
            </a:r>
            <a:r>
              <a:rPr lang="ru-RU" altLang="zh-CN" sz="1200" dirty="0" err="1">
                <a:solidFill>
                  <a:schemeClr val="accent1">
                    <a:lumMod val="50000"/>
                  </a:schemeClr>
                </a:solidFill>
                <a:ea typeface="SimSun" panose="02010600030101010101" pitchFamily="2" charset="-122"/>
              </a:rPr>
              <a:t>根据</a:t>
            </a:r>
            <a:r>
              <a:rPr lang="zh-CN" altLang="ru-RU" sz="1200" dirty="0">
                <a:solidFill>
                  <a:schemeClr val="accent1">
                    <a:lumMod val="50000"/>
                  </a:schemeClr>
                </a:solidFill>
                <a:ea typeface="SimSun" panose="02010600030101010101" pitchFamily="2" charset="-122"/>
              </a:rPr>
              <a:t>许可</a:t>
            </a:r>
            <a:r>
              <a:rPr lang="ru-RU" altLang="zh-CN" sz="1200" dirty="0" err="1">
                <a:solidFill>
                  <a:schemeClr val="accent1">
                    <a:lumMod val="50000"/>
                  </a:schemeClr>
                </a:solidFill>
                <a:ea typeface="SimSun" panose="02010600030101010101" pitchFamily="2" charset="-122"/>
              </a:rPr>
              <a:t>申请审批的结果</a:t>
            </a:r>
            <a:r>
              <a:rPr lang="zh-CN" altLang="en-US" sz="1200" dirty="0">
                <a:solidFill>
                  <a:schemeClr val="accent1">
                    <a:lumMod val="50000"/>
                  </a:schemeClr>
                </a:solidFill>
                <a:latin typeface="SimSun" panose="02010600030101010101" pitchFamily="2" charset="-122"/>
                <a:ea typeface="SimSun" panose="02010600030101010101" pitchFamily="2" charset="-122"/>
              </a:rPr>
              <a:t>作出决定，在需要对未经注册的药品和医疗器械进行安全性、有效性和质量要求合格鉴定的情况下，这一期限可以延长</a:t>
            </a:r>
            <a:r>
              <a:rPr lang="en-US" altLang="zh-CN" sz="1200" b="1" dirty="0">
                <a:solidFill>
                  <a:schemeClr val="accent1">
                    <a:lumMod val="50000"/>
                  </a:schemeClr>
                </a:solidFill>
                <a:latin typeface="SimSun" panose="02010600030101010101" pitchFamily="2" charset="-122"/>
                <a:ea typeface="SimSun" panose="02010600030101010101" pitchFamily="2" charset="-122"/>
              </a:rPr>
              <a:t>10</a:t>
            </a:r>
            <a:r>
              <a:rPr lang="zh-CN" altLang="en-US" sz="1200" b="1" dirty="0">
                <a:solidFill>
                  <a:schemeClr val="accent1">
                    <a:lumMod val="50000"/>
                  </a:schemeClr>
                </a:solidFill>
                <a:latin typeface="SimSun" panose="02010600030101010101" pitchFamily="2" charset="-122"/>
                <a:ea typeface="SimSun" panose="02010600030101010101" pitchFamily="2" charset="-122"/>
              </a:rPr>
              <a:t>个日历日</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b="1" u="sng" dirty="0">
                <a:solidFill>
                  <a:schemeClr val="accent1">
                    <a:lumMod val="50000"/>
                  </a:schemeClr>
                </a:solidFill>
                <a:latin typeface="SimSun" panose="02010600030101010101" pitchFamily="2" charset="-122"/>
                <a:ea typeface="SimSun" panose="02010600030101010101" pitchFamily="2" charset="-122"/>
              </a:rPr>
              <a:t>根据申请审批的结果，管委会作出以下决定之一</a:t>
            </a:r>
            <a:r>
              <a:rPr lang="zh-CN" altLang="en-US" sz="1200" dirty="0">
                <a:solidFill>
                  <a:schemeClr val="accent1">
                    <a:lumMod val="50000"/>
                  </a:schemeClr>
                </a:solidFill>
                <a:latin typeface="SimSun" panose="02010600030101010101" pitchFamily="2" charset="-122"/>
                <a:ea typeface="SimSun" panose="02010600030101010101" pitchFamily="2" charset="-122"/>
              </a:rPr>
              <a:t>，在</a:t>
            </a:r>
            <a:r>
              <a:rPr lang="en-US" altLang="zh-CN" sz="1200" dirty="0">
                <a:solidFill>
                  <a:schemeClr val="accent1">
                    <a:lumMod val="50000"/>
                  </a:schemeClr>
                </a:solidFill>
                <a:latin typeface="SimSun" panose="02010600030101010101" pitchFamily="2" charset="-122"/>
                <a:ea typeface="SimSun" panose="02010600030101010101" pitchFamily="2" charset="-122"/>
              </a:rPr>
              <a:t>2</a:t>
            </a:r>
            <a:r>
              <a:rPr lang="zh-CN" altLang="en-US" sz="1200" dirty="0">
                <a:solidFill>
                  <a:schemeClr val="accent1">
                    <a:lumMod val="50000"/>
                  </a:schemeClr>
                </a:solidFill>
                <a:latin typeface="SimSun" panose="02010600030101010101" pitchFamily="2" charset="-122"/>
                <a:ea typeface="SimSun" panose="02010600030101010101" pitchFamily="2" charset="-122"/>
              </a:rPr>
              <a:t>个工作日内告知居民企业和卫生部这一决定：</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ü"/>
            </a:pPr>
            <a:r>
              <a:rPr lang="zh-CN" altLang="en-US" sz="1200" b="1" dirty="0">
                <a:solidFill>
                  <a:schemeClr val="accent1">
                    <a:lumMod val="50000"/>
                  </a:schemeClr>
                </a:solidFill>
                <a:latin typeface="SimSun" panose="02010600030101010101" pitchFamily="2" charset="-122"/>
                <a:ea typeface="SimSun" panose="02010600030101010101" pitchFamily="2" charset="-122"/>
              </a:rPr>
              <a:t>准许</a:t>
            </a:r>
            <a:r>
              <a:rPr lang="zh-CN" altLang="en-US" sz="1200" dirty="0">
                <a:solidFill>
                  <a:schemeClr val="accent1">
                    <a:lumMod val="50000"/>
                  </a:schemeClr>
                </a:solidFill>
                <a:latin typeface="SimSun" panose="02010600030101010101" pitchFamily="2" charset="-122"/>
                <a:ea typeface="SimSun" panose="02010600030101010101" pitchFamily="2" charset="-122"/>
              </a:rPr>
              <a:t>使用未经注册的药品和医疗器械；</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ü"/>
            </a:pPr>
            <a:r>
              <a:rPr lang="zh-CN" altLang="en-US" sz="1200" b="1" dirty="0">
                <a:solidFill>
                  <a:schemeClr val="accent1">
                    <a:lumMod val="50000"/>
                  </a:schemeClr>
                </a:solidFill>
                <a:latin typeface="SimSun" panose="02010600030101010101" pitchFamily="2" charset="-122"/>
                <a:ea typeface="SimSun" panose="02010600030101010101" pitchFamily="2" charset="-122"/>
              </a:rPr>
              <a:t>不准许</a:t>
            </a:r>
            <a:r>
              <a:rPr lang="zh-CN" altLang="en-US" sz="1200" dirty="0">
                <a:solidFill>
                  <a:schemeClr val="accent1">
                    <a:lumMod val="50000"/>
                  </a:schemeClr>
                </a:solidFill>
                <a:latin typeface="SimSun" panose="02010600030101010101" pitchFamily="2" charset="-122"/>
                <a:ea typeface="SimSun" panose="02010600030101010101" pitchFamily="2" charset="-122"/>
              </a:rPr>
              <a:t>使用未经注册的药品和医疗器械；</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ü"/>
            </a:pPr>
            <a:r>
              <a:rPr lang="zh-CN" altLang="en-US" sz="1200" b="1" dirty="0">
                <a:solidFill>
                  <a:schemeClr val="accent1">
                    <a:lumMod val="50000"/>
                  </a:schemeClr>
                </a:solidFill>
                <a:latin typeface="SimSun" panose="02010600030101010101" pitchFamily="2" charset="-122"/>
                <a:ea typeface="SimSun" panose="02010600030101010101" pitchFamily="2" charset="-122"/>
              </a:rPr>
              <a:t>准许使用清单中</a:t>
            </a:r>
            <a:r>
              <a:rPr lang="zh-CN" altLang="en-US" sz="1200" dirty="0">
                <a:solidFill>
                  <a:schemeClr val="accent1">
                    <a:lumMod val="50000"/>
                  </a:schemeClr>
                </a:solidFill>
                <a:latin typeface="SimSun" panose="02010600030101010101" pitchFamily="2" charset="-122"/>
                <a:ea typeface="SimSun" panose="02010600030101010101" pitchFamily="2" charset="-122"/>
              </a:rPr>
              <a:t>未经注册的药品和医疗器械</a:t>
            </a:r>
            <a:r>
              <a:rPr lang="zh-CN" altLang="en-US" sz="1200" b="1" dirty="0">
                <a:solidFill>
                  <a:schemeClr val="accent1">
                    <a:lumMod val="50000"/>
                  </a:schemeClr>
                </a:solidFill>
                <a:latin typeface="SimSun" panose="02010600030101010101" pitchFamily="2" charset="-122"/>
                <a:ea typeface="SimSun" panose="02010600030101010101" pitchFamily="2" charset="-122"/>
              </a:rPr>
              <a:t>但不准许</a:t>
            </a:r>
            <a:r>
              <a:rPr lang="zh-CN" altLang="en-US" sz="1200" dirty="0">
                <a:solidFill>
                  <a:schemeClr val="accent1">
                    <a:lumMod val="50000"/>
                  </a:schemeClr>
                </a:solidFill>
                <a:latin typeface="SimSun" panose="02010600030101010101" pitchFamily="2" charset="-122"/>
                <a:ea typeface="SimSun" panose="02010600030101010101" pitchFamily="2" charset="-122"/>
              </a:rPr>
              <a:t>使用其他声明的未经注册的药品和医疗器械。</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ü"/>
            </a:pPr>
            <a:endParaRPr lang="en-US" altLang="zh-CN" sz="1100" dirty="0">
              <a:solidFill>
                <a:schemeClr val="accent1">
                  <a:lumMod val="50000"/>
                </a:schemeClr>
              </a:solidFill>
              <a:latin typeface="SimSun" panose="02010600030101010101" pitchFamily="2" charset="-122"/>
              <a:ea typeface="SimSun" panose="02010600030101010101" pitchFamily="2" charset="-122"/>
            </a:endParaRPr>
          </a:p>
          <a:p>
            <a:pPr algn="ctr"/>
            <a:endParaRPr lang="en-US" sz="1100" dirty="0">
              <a:solidFill>
                <a:schemeClr val="accent1">
                  <a:lumMod val="50000"/>
                </a:schemeClr>
              </a:solidFill>
              <a:latin typeface="SimSun" panose="02010600030101010101" pitchFamily="2" charset="-122"/>
              <a:ea typeface="SimSun" panose="02010600030101010101" pitchFamily="2" charset="-122"/>
            </a:endParaRPr>
          </a:p>
          <a:p>
            <a:pPr algn="ctr"/>
            <a:endParaRPr lang="ru-RU" sz="1100" dirty="0">
              <a:solidFill>
                <a:schemeClr val="accent1">
                  <a:lumMod val="50000"/>
                </a:schemeClr>
              </a:solidFill>
              <a:ea typeface="SimSun" panose="02010600030101010101" pitchFamily="2" charset="-122"/>
            </a:endParaRPr>
          </a:p>
        </p:txBody>
      </p:sp>
      <p:pic>
        <p:nvPicPr>
          <p:cNvPr id="7" name="Рисунок 6" descr="Лекарство контур">
            <a:extLst>
              <a:ext uri="{FF2B5EF4-FFF2-40B4-BE49-F238E27FC236}">
                <a16:creationId xmlns:a16="http://schemas.microsoft.com/office/drawing/2014/main" id="{EC3A05A5-FA4F-42FF-A7EB-C26D0563A6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7893" y="318407"/>
            <a:ext cx="677636" cy="514349"/>
          </a:xfrm>
          <a:prstGeom prst="rect">
            <a:avLst/>
          </a:prstGeom>
        </p:spPr>
      </p:pic>
    </p:spTree>
    <p:extLst>
      <p:ext uri="{BB962C8B-B14F-4D97-AF65-F5344CB8AC3E}">
        <p14:creationId xmlns:p14="http://schemas.microsoft.com/office/powerpoint/2010/main" val="3357558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636813"/>
          </a:xfrm>
          <a:solidFill>
            <a:schemeClr val="bg2">
              <a:lumMod val="20000"/>
              <a:lumOff val="80000"/>
            </a:schemeClr>
          </a:solidFill>
        </p:spPr>
        <p:txBody>
          <a:bodyPr anchor="t">
            <a:noAutofit/>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Инструкция о порядке допуска к медицинскому применению на территории Китайско-Белорусского индустриального парка «Великий камень» незарегистрированных лекарственных препаратов и медицинских изделий, утв. Приказом администрации парка от 10.09.2021 №101</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巨石”中白工业园区未经注册的药品和医疗器械医用许可程序细则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350225" y="832757"/>
            <a:ext cx="5226731" cy="220435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accent1">
                    <a:lumMod val="50000"/>
                  </a:schemeClr>
                </a:solidFill>
                <a:ea typeface="SimSun" panose="02010600030101010101" pitchFamily="2" charset="-122"/>
              </a:rPr>
              <a:t>下列情况下</a:t>
            </a:r>
            <a:r>
              <a:rPr lang="zh-CN" altLang="en-US" sz="1200" dirty="0">
                <a:solidFill>
                  <a:schemeClr val="accent1">
                    <a:lumMod val="50000"/>
                  </a:schemeClr>
                </a:solidFill>
                <a:latin typeface="SimSun" panose="02010600030101010101" pitchFamily="2" charset="-122"/>
                <a:ea typeface="SimSun" panose="02010600030101010101" pitchFamily="2" charset="-122"/>
              </a:rPr>
              <a:t>，管委会可以作出</a:t>
            </a:r>
            <a:r>
              <a:rPr lang="ru-RU" sz="1200" b="1" u="sng" dirty="0" err="1">
                <a:solidFill>
                  <a:schemeClr val="accent1">
                    <a:lumMod val="50000"/>
                  </a:schemeClr>
                </a:solidFill>
                <a:ea typeface="SimSun" panose="02010600030101010101" pitchFamily="2" charset="-122"/>
              </a:rPr>
              <a:t>不准许使用</a:t>
            </a:r>
            <a:r>
              <a:rPr lang="ru-RU" sz="1200" dirty="0" err="1">
                <a:solidFill>
                  <a:schemeClr val="accent1">
                    <a:lumMod val="50000"/>
                  </a:schemeClr>
                </a:solidFill>
                <a:ea typeface="SimSun" panose="02010600030101010101" pitchFamily="2" charset="-122"/>
              </a:rPr>
              <a:t>未经注册的药品和医疗器械</a:t>
            </a:r>
            <a:r>
              <a:rPr lang="ru-RU" sz="1200" b="1" u="sng" dirty="0" err="1">
                <a:solidFill>
                  <a:schemeClr val="accent1">
                    <a:lumMod val="50000"/>
                  </a:schemeClr>
                </a:solidFill>
                <a:ea typeface="SimSun" panose="02010600030101010101" pitchFamily="2" charset="-122"/>
              </a:rPr>
              <a:t>的决定</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algn="ctr"/>
            <a:endParaRPr lang="en-US" sz="1200" dirty="0">
              <a:solidFill>
                <a:schemeClr val="accent1">
                  <a:lumMod val="50000"/>
                </a:schemeClr>
              </a:solidFill>
              <a:latin typeface="SimSun" panose="02010600030101010101" pitchFamily="2" charset="-122"/>
              <a:ea typeface="SimSun" panose="02010600030101010101" pitchFamily="2" charset="-122"/>
            </a:endParaRPr>
          </a:p>
          <a:p>
            <a:pPr marL="228600" indent="-228600">
              <a:buAutoNum type="arabicPeriod"/>
            </a:pPr>
            <a:r>
              <a:rPr lang="zh-CN" altLang="en-US" sz="1200" dirty="0">
                <a:solidFill>
                  <a:schemeClr val="accent1">
                    <a:lumMod val="50000"/>
                  </a:schemeClr>
                </a:solidFill>
                <a:latin typeface="SimSun" panose="02010600030101010101" pitchFamily="2" charset="-122"/>
                <a:ea typeface="SimSun" panose="02010600030101010101" pitchFamily="2" charset="-122"/>
              </a:rPr>
              <a:t>发现在许可申请表及其所附文件中有</a:t>
            </a:r>
            <a:r>
              <a:rPr lang="zh-CN" altLang="en-US" sz="1200" b="1" dirty="0">
                <a:solidFill>
                  <a:schemeClr val="accent1">
                    <a:lumMod val="50000"/>
                  </a:schemeClr>
                </a:solidFill>
                <a:latin typeface="SimSun" panose="02010600030101010101" pitchFamily="2" charset="-122"/>
                <a:ea typeface="SimSun" panose="02010600030101010101" pitchFamily="2" charset="-122"/>
              </a:rPr>
              <a:t>不实信息</a:t>
            </a:r>
            <a:r>
              <a:rPr lang="zh-CN" altLang="en-US" sz="1200" dirty="0">
                <a:solidFill>
                  <a:schemeClr val="accent1">
                    <a:lumMod val="50000"/>
                  </a:schemeClr>
                </a:solidFill>
                <a:latin typeface="SimSun" panose="02010600030101010101" pitchFamily="2" charset="-122"/>
                <a:ea typeface="SimSun" panose="02010600030101010101" pitchFamily="2" charset="-122"/>
              </a:rPr>
              <a:t>，此信息对作出相应决定为必需（具有意义）；</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28600" indent="-228600">
              <a:buAutoNum type="arabicPeriod"/>
            </a:pPr>
            <a:r>
              <a:rPr lang="zh-CN" altLang="en-US" sz="1200" dirty="0">
                <a:solidFill>
                  <a:schemeClr val="accent1">
                    <a:lumMod val="50000"/>
                  </a:schemeClr>
                </a:solidFill>
                <a:latin typeface="SimSun" panose="02010600030101010101" pitchFamily="2" charset="-122"/>
                <a:ea typeface="SimSun" panose="02010600030101010101" pitchFamily="2" charset="-122"/>
              </a:rPr>
              <a:t>所提交文件</a:t>
            </a:r>
            <a:r>
              <a:rPr lang="zh-CN" altLang="en-US" sz="1200" b="1" dirty="0">
                <a:solidFill>
                  <a:schemeClr val="accent1">
                    <a:lumMod val="50000"/>
                  </a:schemeClr>
                </a:solidFill>
                <a:latin typeface="SimSun" panose="02010600030101010101" pitchFamily="2" charset="-122"/>
                <a:ea typeface="SimSun" panose="02010600030101010101" pitchFamily="2" charset="-122"/>
              </a:rPr>
              <a:t>不能确认</a:t>
            </a:r>
            <a:r>
              <a:rPr lang="zh-CN" altLang="en-US" sz="1200" dirty="0">
                <a:solidFill>
                  <a:schemeClr val="accent1">
                    <a:lumMod val="50000"/>
                  </a:schemeClr>
                </a:solidFill>
                <a:latin typeface="SimSun" panose="02010600030101010101" pitchFamily="2" charset="-122"/>
                <a:ea typeface="SimSun" panose="02010600030101010101" pitchFamily="2" charset="-122"/>
              </a:rPr>
              <a:t>未注册的药品和医疗器械</a:t>
            </a:r>
            <a:r>
              <a:rPr lang="zh-CN" altLang="en-US" sz="1200" b="1" dirty="0">
                <a:solidFill>
                  <a:schemeClr val="accent1">
                    <a:lumMod val="50000"/>
                  </a:schemeClr>
                </a:solidFill>
                <a:latin typeface="SimSun" panose="02010600030101010101" pitchFamily="2" charset="-122"/>
                <a:ea typeface="SimSun" panose="02010600030101010101" pitchFamily="2" charset="-122"/>
              </a:rPr>
              <a:t>符合</a:t>
            </a:r>
            <a:r>
              <a:rPr lang="zh-CN" altLang="en-US" sz="1200" dirty="0">
                <a:solidFill>
                  <a:schemeClr val="accent1">
                    <a:lumMod val="50000"/>
                  </a:schemeClr>
                </a:solidFill>
                <a:latin typeface="SimSun" panose="02010600030101010101" pitchFamily="2" charset="-122"/>
                <a:ea typeface="SimSun" panose="02010600030101010101" pitchFamily="2" charset="-122"/>
              </a:rPr>
              <a:t>安全性、有效性和质量的要求；</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228600" indent="-228600">
              <a:buAutoNum type="arabicPeriod"/>
            </a:pPr>
            <a:r>
              <a:rPr lang="zh-CN" altLang="en-US" sz="1200" b="1" dirty="0">
                <a:solidFill>
                  <a:schemeClr val="accent1">
                    <a:lumMod val="50000"/>
                  </a:schemeClr>
                </a:solidFill>
                <a:latin typeface="SimSun" panose="02010600030101010101" pitchFamily="2" charset="-122"/>
                <a:ea typeface="SimSun" panose="02010600030101010101" pitchFamily="2" charset="-122"/>
              </a:rPr>
              <a:t>自以下日期起不满一年</a:t>
            </a:r>
            <a:r>
              <a:rPr lang="zh-CN" altLang="en-US" sz="1200" dirty="0">
                <a:solidFill>
                  <a:schemeClr val="accent1">
                    <a:lumMod val="50000"/>
                  </a:schemeClr>
                </a:solidFill>
                <a:latin typeface="SimSun" panose="02010600030101010101" pitchFamily="2" charset="-122"/>
                <a:ea typeface="SimSun" panose="02010600030101010101" pitchFamily="2" charset="-122"/>
              </a:rPr>
              <a:t>申请许可的：</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管委会依据上述</a:t>
            </a:r>
            <a:r>
              <a:rPr lang="zh-CN" altLang="en-US" sz="1200" b="1" dirty="0">
                <a:solidFill>
                  <a:schemeClr val="accent1">
                    <a:lumMod val="50000"/>
                  </a:schemeClr>
                </a:solidFill>
                <a:latin typeface="SimSun" panose="02010600030101010101" pitchFamily="2" charset="-122"/>
                <a:ea typeface="SimSun" panose="02010600030101010101" pitchFamily="2" charset="-122"/>
              </a:rPr>
              <a:t>第</a:t>
            </a:r>
            <a:r>
              <a:rPr lang="en-US" altLang="zh-CN" sz="1200" b="1" dirty="0">
                <a:solidFill>
                  <a:schemeClr val="accent1">
                    <a:lumMod val="50000"/>
                  </a:schemeClr>
                </a:solidFill>
                <a:latin typeface="SimSun" panose="02010600030101010101" pitchFamily="2" charset="-122"/>
                <a:ea typeface="SimSun" panose="02010600030101010101" pitchFamily="2" charset="-122"/>
              </a:rPr>
              <a:t>1</a:t>
            </a:r>
            <a:r>
              <a:rPr lang="zh-CN" altLang="en-US" sz="1200" b="1" dirty="0">
                <a:solidFill>
                  <a:schemeClr val="accent1">
                    <a:lumMod val="50000"/>
                  </a:schemeClr>
                </a:solidFill>
                <a:latin typeface="SimSun" panose="02010600030101010101" pitchFamily="2" charset="-122"/>
                <a:ea typeface="SimSun" panose="02010600030101010101" pitchFamily="2" charset="-122"/>
              </a:rPr>
              <a:t>、</a:t>
            </a:r>
            <a:r>
              <a:rPr lang="en-US" altLang="zh-CN" sz="1200" b="1" dirty="0">
                <a:solidFill>
                  <a:schemeClr val="accent1">
                    <a:lumMod val="50000"/>
                  </a:schemeClr>
                </a:solidFill>
                <a:latin typeface="SimSun" panose="02010600030101010101" pitchFamily="2" charset="-122"/>
                <a:ea typeface="SimSun" panose="02010600030101010101" pitchFamily="2" charset="-122"/>
              </a:rPr>
              <a:t>2</a:t>
            </a:r>
            <a:r>
              <a:rPr lang="zh-CN" altLang="en-US" sz="1200" b="1" dirty="0">
                <a:solidFill>
                  <a:schemeClr val="accent1">
                    <a:lumMod val="50000"/>
                  </a:schemeClr>
                </a:solidFill>
                <a:latin typeface="SimSun" panose="02010600030101010101" pitchFamily="2" charset="-122"/>
                <a:ea typeface="SimSun" panose="02010600030101010101" pitchFamily="2" charset="-122"/>
              </a:rPr>
              <a:t>条</a:t>
            </a:r>
            <a:r>
              <a:rPr lang="zh-CN" altLang="en-US" sz="1200" dirty="0">
                <a:solidFill>
                  <a:schemeClr val="accent1">
                    <a:lumMod val="50000"/>
                  </a:schemeClr>
                </a:solidFill>
                <a:latin typeface="SimSun" panose="02010600030101010101" pitchFamily="2" charset="-122"/>
                <a:ea typeface="SimSun" panose="02010600030101010101" pitchFamily="2" charset="-122"/>
              </a:rPr>
              <a:t>作出不准许的决定后；</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系统字体"/>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许可效力停止后。</a:t>
            </a:r>
            <a:endParaRPr lang="ru-RU" sz="1200" dirty="0">
              <a:solidFill>
                <a:schemeClr val="accent1">
                  <a:lumMod val="50000"/>
                </a:schemeClr>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0" y="832757"/>
            <a:ext cx="5157564" cy="2204357"/>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900" b="1" u="sng" dirty="0">
                <a:solidFill>
                  <a:schemeClr val="accent1">
                    <a:lumMod val="50000"/>
                  </a:schemeClr>
                </a:solidFill>
                <a:latin typeface="Times New Roman" panose="02020603050405020304" pitchFamily="18" charset="0"/>
              </a:rPr>
              <a:t>Решение об отказе в допуске</a:t>
            </a:r>
            <a:r>
              <a:rPr lang="ru-RU" sz="900" b="1" dirty="0">
                <a:solidFill>
                  <a:schemeClr val="accent1">
                    <a:lumMod val="50000"/>
                  </a:schemeClr>
                </a:solidFill>
                <a:latin typeface="Times New Roman" panose="02020603050405020304" pitchFamily="18" charset="0"/>
              </a:rPr>
              <a:t> </a:t>
            </a:r>
            <a:r>
              <a:rPr lang="ru-RU" sz="900" dirty="0">
                <a:solidFill>
                  <a:schemeClr val="accent1">
                    <a:lumMod val="50000"/>
                  </a:schemeClr>
                </a:solidFill>
                <a:latin typeface="Times New Roman" panose="02020603050405020304" pitchFamily="18" charset="0"/>
              </a:rPr>
              <a:t>к применению незарегистрированных лекарственных препаратов и медицинских изделий может быть принято администрацией парка:</a:t>
            </a:r>
          </a:p>
          <a:p>
            <a:endParaRPr lang="ru-RU" sz="900" dirty="0">
              <a:solidFill>
                <a:schemeClr val="accent1">
                  <a:lumMod val="50000"/>
                </a:schemeClr>
              </a:solidFill>
              <a:latin typeface="Times New Roman" panose="02020603050405020304" pitchFamily="18" charset="0"/>
            </a:endParaRPr>
          </a:p>
          <a:p>
            <a:r>
              <a:rPr lang="ru-RU" sz="900" b="1" dirty="0">
                <a:solidFill>
                  <a:schemeClr val="accent1">
                    <a:lumMod val="50000"/>
                  </a:schemeClr>
                </a:solidFill>
                <a:latin typeface="Times New Roman" panose="02020603050405020304" pitchFamily="18" charset="0"/>
              </a:rPr>
              <a:t>1. </a:t>
            </a:r>
            <a:r>
              <a:rPr lang="ru-RU" sz="900" dirty="0">
                <a:solidFill>
                  <a:schemeClr val="accent1">
                    <a:lumMod val="50000"/>
                  </a:schemeClr>
                </a:solidFill>
                <a:latin typeface="Times New Roman" panose="02020603050405020304" pitchFamily="18" charset="0"/>
              </a:rPr>
              <a:t>При обнаружении в заявлении на допуск и прилагаемых к нему документах </a:t>
            </a:r>
            <a:r>
              <a:rPr lang="ru-RU" sz="900" b="1" dirty="0">
                <a:solidFill>
                  <a:schemeClr val="accent1">
                    <a:lumMod val="50000"/>
                  </a:schemeClr>
                </a:solidFill>
                <a:latin typeface="Times New Roman" panose="02020603050405020304" pitchFamily="18" charset="0"/>
              </a:rPr>
              <a:t>недостоверных сведений</a:t>
            </a:r>
            <a:r>
              <a:rPr lang="ru-RU" sz="900" dirty="0">
                <a:solidFill>
                  <a:schemeClr val="accent1">
                    <a:lumMod val="50000"/>
                  </a:schemeClr>
                </a:solidFill>
                <a:latin typeface="Times New Roman" panose="02020603050405020304" pitchFamily="18" charset="0"/>
              </a:rPr>
              <a:t>, необходимых (имеющих значение) для принятия соответствующего решения</a:t>
            </a:r>
          </a:p>
          <a:p>
            <a:pPr marL="171450" indent="-171450">
              <a:buFont typeface="Wingdings" panose="05000000000000000000" pitchFamily="2" charset="2"/>
              <a:buChar char="Ø"/>
            </a:pPr>
            <a:endParaRPr lang="ru-RU" sz="900" dirty="0">
              <a:solidFill>
                <a:schemeClr val="accent1">
                  <a:lumMod val="50000"/>
                </a:schemeClr>
              </a:solidFill>
              <a:latin typeface="Times New Roman" panose="02020603050405020304" pitchFamily="18" charset="0"/>
            </a:endParaRPr>
          </a:p>
          <a:p>
            <a:r>
              <a:rPr lang="ru-RU" sz="900" b="1" dirty="0">
                <a:solidFill>
                  <a:schemeClr val="accent1">
                    <a:lumMod val="50000"/>
                  </a:schemeClr>
                </a:solidFill>
                <a:latin typeface="Times New Roman" panose="02020603050405020304" pitchFamily="18" charset="0"/>
              </a:rPr>
              <a:t>2. </a:t>
            </a:r>
            <a:r>
              <a:rPr lang="ru-RU" sz="900" dirty="0">
                <a:solidFill>
                  <a:schemeClr val="accent1">
                    <a:lumMod val="50000"/>
                  </a:schemeClr>
                </a:solidFill>
                <a:latin typeface="Times New Roman" panose="02020603050405020304" pitchFamily="18" charset="0"/>
              </a:rPr>
              <a:t>Если представленные </a:t>
            </a:r>
            <a:r>
              <a:rPr lang="ru-RU" sz="900" b="1" dirty="0">
                <a:solidFill>
                  <a:schemeClr val="accent1">
                    <a:lumMod val="50000"/>
                  </a:schemeClr>
                </a:solidFill>
                <a:latin typeface="Times New Roman" panose="02020603050405020304" pitchFamily="18" charset="0"/>
              </a:rPr>
              <a:t>документы не подтверждают соответствие </a:t>
            </a:r>
            <a:r>
              <a:rPr lang="ru-RU" sz="900" dirty="0">
                <a:solidFill>
                  <a:schemeClr val="accent1">
                    <a:lumMod val="50000"/>
                  </a:schemeClr>
                </a:solidFill>
                <a:latin typeface="Times New Roman" panose="02020603050405020304" pitchFamily="18" charset="0"/>
              </a:rPr>
              <a:t>незарегистрированных лекарственных препаратов и медицинских изделий требованиям эффективности, безопасности и качеству</a:t>
            </a:r>
          </a:p>
          <a:p>
            <a:pPr marL="171450" indent="-171450">
              <a:buFont typeface="Wingdings" panose="05000000000000000000" pitchFamily="2" charset="2"/>
              <a:buChar char="Ø"/>
            </a:pPr>
            <a:endParaRPr lang="ru-RU" sz="900" dirty="0">
              <a:solidFill>
                <a:schemeClr val="accent1">
                  <a:lumMod val="50000"/>
                </a:schemeClr>
              </a:solidFill>
              <a:latin typeface="Times New Roman" panose="02020603050405020304" pitchFamily="18" charset="0"/>
            </a:endParaRPr>
          </a:p>
          <a:p>
            <a:r>
              <a:rPr lang="ru-RU" sz="900" b="1" dirty="0">
                <a:solidFill>
                  <a:schemeClr val="accent1">
                    <a:lumMod val="50000"/>
                  </a:schemeClr>
                </a:solidFill>
                <a:latin typeface="Times New Roman" panose="02020603050405020304" pitchFamily="18" charset="0"/>
              </a:rPr>
              <a:t>3. </a:t>
            </a:r>
            <a:r>
              <a:rPr lang="ru-RU" sz="900" dirty="0">
                <a:solidFill>
                  <a:schemeClr val="accent1">
                    <a:lumMod val="50000"/>
                  </a:schemeClr>
                </a:solidFill>
                <a:latin typeface="Times New Roman" panose="02020603050405020304" pitchFamily="18" charset="0"/>
              </a:rPr>
              <a:t>При обращении за допуском </a:t>
            </a:r>
            <a:r>
              <a:rPr lang="ru-RU" sz="900" b="1" dirty="0">
                <a:solidFill>
                  <a:schemeClr val="accent1">
                    <a:lumMod val="50000"/>
                  </a:schemeClr>
                </a:solidFill>
                <a:latin typeface="Times New Roman" panose="02020603050405020304" pitchFamily="18" charset="0"/>
              </a:rPr>
              <a:t>до истечения одного года со дня</a:t>
            </a:r>
            <a:r>
              <a:rPr lang="ru-RU" sz="900" dirty="0">
                <a:solidFill>
                  <a:schemeClr val="accent1">
                    <a:lumMod val="50000"/>
                  </a:schemeClr>
                </a:solidFill>
                <a:latin typeface="Times New Roman" panose="02020603050405020304" pitchFamily="18" charset="0"/>
              </a:rPr>
              <a:t>:</a:t>
            </a:r>
          </a:p>
          <a:p>
            <a:pPr marL="171450" indent="-171450">
              <a:buFont typeface="Courier New" panose="02070309020205020404" pitchFamily="49" charset="0"/>
              <a:buChar char="o"/>
            </a:pPr>
            <a:r>
              <a:rPr lang="ru-RU" sz="900" dirty="0">
                <a:solidFill>
                  <a:schemeClr val="accent1">
                    <a:lumMod val="50000"/>
                  </a:schemeClr>
                </a:solidFill>
                <a:latin typeface="Times New Roman" panose="02020603050405020304" pitchFamily="18" charset="0"/>
              </a:rPr>
              <a:t>принятия администрацией парка решения об отказе в допуске по основаниям, предусмотренным в пп.</a:t>
            </a:r>
            <a:r>
              <a:rPr lang="ru-RU" sz="900" b="1" dirty="0">
                <a:solidFill>
                  <a:schemeClr val="accent1">
                    <a:lumMod val="50000"/>
                  </a:schemeClr>
                </a:solidFill>
                <a:latin typeface="Times New Roman" panose="02020603050405020304" pitchFamily="18" charset="0"/>
              </a:rPr>
              <a:t>1</a:t>
            </a:r>
            <a:r>
              <a:rPr lang="ru-RU" sz="900" dirty="0">
                <a:solidFill>
                  <a:schemeClr val="accent1">
                    <a:lumMod val="50000"/>
                  </a:schemeClr>
                </a:solidFill>
                <a:latin typeface="Times New Roman" panose="02020603050405020304" pitchFamily="18" charset="0"/>
              </a:rPr>
              <a:t> и </a:t>
            </a:r>
            <a:r>
              <a:rPr lang="ru-RU" sz="900" b="1" dirty="0">
                <a:solidFill>
                  <a:schemeClr val="accent1">
                    <a:lumMod val="50000"/>
                  </a:schemeClr>
                </a:solidFill>
                <a:latin typeface="Times New Roman" panose="02020603050405020304" pitchFamily="18" charset="0"/>
              </a:rPr>
              <a:t>2</a:t>
            </a:r>
            <a:r>
              <a:rPr lang="ru-RU" sz="900" dirty="0">
                <a:solidFill>
                  <a:schemeClr val="accent1">
                    <a:lumMod val="50000"/>
                  </a:schemeClr>
                </a:solidFill>
                <a:latin typeface="Times New Roman" panose="02020603050405020304" pitchFamily="18" charset="0"/>
              </a:rPr>
              <a:t> выше</a:t>
            </a:r>
          </a:p>
          <a:p>
            <a:pPr marL="171450" indent="-171450">
              <a:buFont typeface="Courier New" panose="02070309020205020404" pitchFamily="49" charset="0"/>
              <a:buChar char="o"/>
            </a:pPr>
            <a:r>
              <a:rPr lang="ru-RU" sz="900" dirty="0">
                <a:solidFill>
                  <a:schemeClr val="accent1">
                    <a:lumMod val="50000"/>
                  </a:schemeClr>
                </a:solidFill>
                <a:latin typeface="Times New Roman" panose="02020603050405020304" pitchFamily="18" charset="0"/>
              </a:rPr>
              <a:t>прекращения допуска</a:t>
            </a:r>
          </a:p>
        </p:txBody>
      </p:sp>
      <p:sp>
        <p:nvSpPr>
          <p:cNvPr id="3" name="Прямоугольник: скругленные углы 2">
            <a:extLst>
              <a:ext uri="{FF2B5EF4-FFF2-40B4-BE49-F238E27FC236}">
                <a16:creationId xmlns:a16="http://schemas.microsoft.com/office/drawing/2014/main" id="{94490FCB-DC9D-47BD-8871-95EF85153FDE}"/>
              </a:ext>
            </a:extLst>
          </p:cNvPr>
          <p:cNvSpPr/>
          <p:nvPr/>
        </p:nvSpPr>
        <p:spPr>
          <a:xfrm>
            <a:off x="684210" y="3110594"/>
            <a:ext cx="5157564" cy="249827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q"/>
            </a:pPr>
            <a:r>
              <a:rPr lang="ru-RU" sz="1000" dirty="0">
                <a:solidFill>
                  <a:schemeClr val="accent1">
                    <a:lumMod val="50000"/>
                  </a:schemeClr>
                </a:solidFill>
                <a:latin typeface="Times New Roman" panose="02020603050405020304" pitchFamily="18" charset="0"/>
              </a:rPr>
              <a:t>Администрация парка принимает </a:t>
            </a:r>
            <a:r>
              <a:rPr lang="ru-RU" sz="1000" b="1" u="sng" dirty="0">
                <a:solidFill>
                  <a:schemeClr val="accent1">
                    <a:lumMod val="50000"/>
                  </a:schemeClr>
                </a:solidFill>
                <a:latin typeface="Times New Roman" panose="02020603050405020304" pitchFamily="18" charset="0"/>
              </a:rPr>
              <a:t>решение о прекращении допуска</a:t>
            </a:r>
            <a:r>
              <a:rPr lang="ru-RU" sz="1000" b="1" dirty="0">
                <a:solidFill>
                  <a:schemeClr val="accent1">
                    <a:lumMod val="50000"/>
                  </a:schemeClr>
                </a:solidFill>
                <a:latin typeface="Times New Roman" panose="02020603050405020304" pitchFamily="18" charset="0"/>
              </a:rPr>
              <a:t> </a:t>
            </a:r>
            <a:r>
              <a:rPr lang="ru-RU" sz="1000" dirty="0">
                <a:solidFill>
                  <a:schemeClr val="accent1">
                    <a:lumMod val="50000"/>
                  </a:schemeClr>
                </a:solidFill>
                <a:latin typeface="Times New Roman" panose="02020603050405020304" pitchFamily="18" charset="0"/>
              </a:rPr>
              <a:t>к применению незарегистрированного лекарственного препарата и (или) медицинского изделия в случае:</a:t>
            </a:r>
          </a:p>
          <a:p>
            <a:pPr marL="171450" indent="-171450">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rPr>
              <a:t>выявления в документах, представленных для допуска, </a:t>
            </a:r>
            <a:r>
              <a:rPr lang="ru-RU" sz="1000" b="1" dirty="0">
                <a:solidFill>
                  <a:schemeClr val="accent1">
                    <a:lumMod val="50000"/>
                  </a:schemeClr>
                </a:solidFill>
                <a:latin typeface="Times New Roman" panose="02020603050405020304" pitchFamily="18" charset="0"/>
              </a:rPr>
              <a:t>недостоверных сведений</a:t>
            </a:r>
            <a:r>
              <a:rPr lang="ru-RU" sz="1000" dirty="0">
                <a:solidFill>
                  <a:schemeClr val="accent1">
                    <a:lumMod val="50000"/>
                  </a:schemeClr>
                </a:solidFill>
                <a:latin typeface="Times New Roman" panose="02020603050405020304" pitchFamily="18" charset="0"/>
              </a:rPr>
              <a:t>, которые не были и не могли быть выявлены при принятии администрацией парка решения о допуске</a:t>
            </a:r>
          </a:p>
          <a:p>
            <a:pPr marL="171450" indent="-171450">
              <a:buFont typeface="Wingdings" panose="05000000000000000000" pitchFamily="2" charset="2"/>
              <a:buChar char="Ø"/>
            </a:pPr>
            <a:r>
              <a:rPr lang="ru-RU" sz="1000" dirty="0">
                <a:solidFill>
                  <a:schemeClr val="accent1">
                    <a:lumMod val="50000"/>
                  </a:schemeClr>
                </a:solidFill>
                <a:latin typeface="Times New Roman" panose="02020603050405020304" pitchFamily="18" charset="0"/>
              </a:rPr>
              <a:t>если его применение повлекло у пациента </a:t>
            </a:r>
            <a:r>
              <a:rPr lang="ru-RU" sz="1000" b="1" dirty="0">
                <a:solidFill>
                  <a:schemeClr val="accent1">
                    <a:lumMod val="50000"/>
                  </a:schemeClr>
                </a:solidFill>
                <a:latin typeface="Times New Roman" panose="02020603050405020304" pitchFamily="18" charset="0"/>
              </a:rPr>
              <a:t>стойкое расстройство здоровья</a:t>
            </a:r>
            <a:r>
              <a:rPr lang="ru-RU" sz="1000" dirty="0">
                <a:solidFill>
                  <a:schemeClr val="accent1">
                    <a:lumMod val="50000"/>
                  </a:schemeClr>
                </a:solidFill>
                <a:latin typeface="Times New Roman" panose="02020603050405020304" pitchFamily="18" charset="0"/>
              </a:rPr>
              <a:t>, что подтверждается решением лечебно-контрольного совета Минздрава</a:t>
            </a:r>
          </a:p>
          <a:p>
            <a:pPr marL="171450" indent="-171450" algn="just">
              <a:buFont typeface="Wingdings" panose="05000000000000000000" pitchFamily="2" charset="2"/>
              <a:buChar char="Ø"/>
            </a:pPr>
            <a:endParaRPr lang="ru-RU" sz="1000" dirty="0">
              <a:solidFill>
                <a:schemeClr val="accent1">
                  <a:lumMod val="50000"/>
                </a:schemeClr>
              </a:solidFill>
              <a:latin typeface="Times New Roman" panose="02020603050405020304" pitchFamily="18" charset="0"/>
            </a:endParaRPr>
          </a:p>
          <a:p>
            <a:pPr marL="171450" indent="-171450" algn="just">
              <a:buFont typeface="Wingdings" panose="05000000000000000000" pitchFamily="2" charset="2"/>
              <a:buChar char="q"/>
            </a:pPr>
            <a:r>
              <a:rPr lang="ru-RU" sz="1000" dirty="0">
                <a:solidFill>
                  <a:schemeClr val="accent1">
                    <a:lumMod val="50000"/>
                  </a:schemeClr>
                </a:solidFill>
                <a:latin typeface="Times New Roman" panose="02020603050405020304" pitchFamily="18" charset="0"/>
              </a:rPr>
              <a:t>В случае выявления фактов использования резидентом парка незарегистрированных лекарственных средств и медицинских изделий, не допущенных администрацией парка к применению, администрация парка вправе принять решение </a:t>
            </a:r>
            <a:r>
              <a:rPr lang="ru-RU" sz="1000" b="1" dirty="0">
                <a:solidFill>
                  <a:schemeClr val="accent1">
                    <a:lumMod val="50000"/>
                  </a:schemeClr>
                </a:solidFill>
                <a:latin typeface="Times New Roman" panose="02020603050405020304" pitchFamily="18" charset="0"/>
              </a:rPr>
              <a:t>о прекращении допуска к применению всех заявленных резидентом парка незарегистрированных лекарственных препаратов и медицинских изделий</a:t>
            </a:r>
            <a:r>
              <a:rPr lang="ru-RU" sz="1000" dirty="0">
                <a:solidFill>
                  <a:schemeClr val="accent1">
                    <a:lumMod val="50000"/>
                  </a:schemeClr>
                </a:solidFill>
                <a:latin typeface="Times New Roman" panose="02020603050405020304" pitchFamily="18" charset="0"/>
              </a:rPr>
              <a:t> сроком до 1 года</a:t>
            </a:r>
            <a:r>
              <a:rPr lang="ru-RU" sz="900" dirty="0">
                <a:solidFill>
                  <a:schemeClr val="accent1">
                    <a:lumMod val="50000"/>
                  </a:schemeClr>
                </a:solidFill>
                <a:latin typeface="Times New Roman" panose="02020603050405020304" pitchFamily="18" charset="0"/>
              </a:rPr>
              <a:t>. </a:t>
            </a:r>
          </a:p>
          <a:p>
            <a:pPr marL="171450" indent="-171450" algn="just">
              <a:buFont typeface="Wingdings" panose="05000000000000000000" pitchFamily="2" charset="2"/>
              <a:buChar char="v"/>
            </a:pPr>
            <a:endParaRPr lang="ru-RU" sz="850" dirty="0">
              <a:latin typeface="Times New Roman" panose="02020603050405020304" pitchFamily="18" charset="0"/>
              <a:cs typeface="Times New Roman" panose="02020603050405020304" pitchFamily="18" charset="0"/>
            </a:endParaRPr>
          </a:p>
        </p:txBody>
      </p:sp>
      <p:sp>
        <p:nvSpPr>
          <p:cNvPr id="4" name="Прямоугольник: скругленные углы 3">
            <a:extLst>
              <a:ext uri="{FF2B5EF4-FFF2-40B4-BE49-F238E27FC236}">
                <a16:creationId xmlns:a16="http://schemas.microsoft.com/office/drawing/2014/main" id="{F7E2600E-5F1D-408D-A6C1-6DBEFC78A4E2}"/>
              </a:ext>
            </a:extLst>
          </p:cNvPr>
          <p:cNvSpPr/>
          <p:nvPr/>
        </p:nvSpPr>
        <p:spPr>
          <a:xfrm>
            <a:off x="6350225" y="3110594"/>
            <a:ext cx="5157564" cy="249827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Zapf Dingbats"/>
              <a:buChar char="❑"/>
            </a:pPr>
            <a:r>
              <a:rPr lang="ru-RU" sz="1200" dirty="0" err="1">
                <a:solidFill>
                  <a:schemeClr val="accent1">
                    <a:lumMod val="50000"/>
                  </a:schemeClr>
                </a:solidFill>
                <a:ea typeface="SimSun" panose="02010600030101010101" pitchFamily="2" charset="-122"/>
              </a:rPr>
              <a:t>下列情况下</a:t>
            </a:r>
            <a:r>
              <a:rPr lang="zh-CN" altLang="en-US" sz="1200" dirty="0">
                <a:solidFill>
                  <a:schemeClr val="accent1">
                    <a:lumMod val="50000"/>
                  </a:schemeClr>
                </a:solidFill>
                <a:ea typeface="SimSun" panose="02010600030101010101" pitchFamily="2" charset="-122"/>
              </a:rPr>
              <a:t>，</a:t>
            </a:r>
            <a:r>
              <a:rPr lang="ru-RU" altLang="zh-CN" sz="1200" dirty="0" err="1">
                <a:solidFill>
                  <a:schemeClr val="accent1">
                    <a:lumMod val="50000"/>
                  </a:schemeClr>
                </a:solidFill>
                <a:ea typeface="SimSun" panose="02010600030101010101" pitchFamily="2" charset="-122"/>
              </a:rPr>
              <a:t>管委会</a:t>
            </a:r>
            <a:r>
              <a:rPr lang="ru-RU" sz="1200" dirty="0" err="1">
                <a:solidFill>
                  <a:schemeClr val="accent1">
                    <a:lumMod val="50000"/>
                  </a:schemeClr>
                </a:solidFill>
                <a:ea typeface="SimSun" panose="02010600030101010101" pitchFamily="2" charset="-122"/>
              </a:rPr>
              <a:t>作出</a:t>
            </a:r>
            <a:r>
              <a:rPr lang="ru-RU" sz="1200" b="1" u="sng" dirty="0" err="1">
                <a:solidFill>
                  <a:schemeClr val="accent1">
                    <a:lumMod val="50000"/>
                  </a:schemeClr>
                </a:solidFill>
                <a:ea typeface="SimSun" panose="02010600030101010101" pitchFamily="2" charset="-122"/>
              </a:rPr>
              <a:t>停止准许</a:t>
            </a:r>
            <a:r>
              <a:rPr lang="ru-RU" sz="1200" dirty="0" err="1">
                <a:solidFill>
                  <a:schemeClr val="accent1">
                    <a:lumMod val="50000"/>
                  </a:schemeClr>
                </a:solidFill>
                <a:ea typeface="SimSun" panose="02010600030101010101" pitchFamily="2" charset="-122"/>
              </a:rPr>
              <a:t>使用未经注册的药品和</a:t>
            </a:r>
            <a:r>
              <a:rPr lang="zh-CN" altLang="en-US" sz="1200" dirty="0">
                <a:solidFill>
                  <a:schemeClr val="accent1">
                    <a:lumMod val="50000"/>
                  </a:schemeClr>
                </a:solidFill>
                <a:latin typeface="SimSun" panose="02010600030101010101" pitchFamily="2" charset="-122"/>
                <a:ea typeface="SimSun" panose="02010600030101010101" pitchFamily="2" charset="-122"/>
              </a:rPr>
              <a:t>（或）</a:t>
            </a:r>
            <a:r>
              <a:rPr lang="ru-RU" sz="1200" dirty="0" err="1">
                <a:solidFill>
                  <a:schemeClr val="accent1">
                    <a:lumMod val="50000"/>
                  </a:schemeClr>
                </a:solidFill>
                <a:ea typeface="SimSun" panose="02010600030101010101" pitchFamily="2" charset="-122"/>
              </a:rPr>
              <a:t>医疗器械</a:t>
            </a:r>
            <a:r>
              <a:rPr lang="ru-RU" sz="1200" b="1" u="sng" dirty="0" err="1">
                <a:solidFill>
                  <a:schemeClr val="accent1">
                    <a:lumMod val="50000"/>
                  </a:schemeClr>
                </a:solidFill>
                <a:ea typeface="SimSun" panose="02010600030101010101" pitchFamily="2" charset="-122"/>
              </a:rPr>
              <a:t>的决定</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p"/>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ru-RU" sz="1200" dirty="0" err="1">
                <a:solidFill>
                  <a:schemeClr val="accent1">
                    <a:lumMod val="50000"/>
                  </a:schemeClr>
                </a:solidFill>
                <a:ea typeface="SimSun" panose="02010600030101010101" pitchFamily="2" charset="-122"/>
              </a:rPr>
              <a:t>发现许可申报文件中有</a:t>
            </a:r>
            <a:r>
              <a:rPr lang="ru-RU" sz="1200" b="1" dirty="0" err="1">
                <a:solidFill>
                  <a:schemeClr val="accent1">
                    <a:lumMod val="50000"/>
                  </a:schemeClr>
                </a:solidFill>
                <a:ea typeface="SimSun" panose="02010600030101010101" pitchFamily="2" charset="-122"/>
              </a:rPr>
              <a:t>不实信息</a:t>
            </a:r>
            <a:r>
              <a:rPr lang="zh-CN" altLang="en-US" sz="1200" dirty="0">
                <a:solidFill>
                  <a:schemeClr val="accent1">
                    <a:lumMod val="50000"/>
                  </a:schemeClr>
                </a:solidFill>
                <a:latin typeface="SimSun" panose="02010600030101010101" pitchFamily="2" charset="-122"/>
                <a:ea typeface="SimSun" panose="02010600030101010101" pitchFamily="2" charset="-122"/>
              </a:rPr>
              <a:t>，该信息在管委会作出准许决定之时未发现也不可能被发现；</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dirty="0">
                <a:solidFill>
                  <a:schemeClr val="accent1">
                    <a:lumMod val="50000"/>
                  </a:schemeClr>
                </a:solidFill>
                <a:latin typeface="SimSun" panose="02010600030101010101" pitchFamily="2" charset="-122"/>
                <a:ea typeface="SimSun" panose="02010600030101010101" pitchFamily="2" charset="-122"/>
              </a:rPr>
              <a:t>其使用导致患者</a:t>
            </a:r>
            <a:r>
              <a:rPr lang="zh-CN" altLang="en-US" sz="1200" b="1" dirty="0">
                <a:solidFill>
                  <a:schemeClr val="accent1">
                    <a:lumMod val="50000"/>
                  </a:schemeClr>
                </a:solidFill>
                <a:latin typeface="SimSun" panose="02010600030101010101" pitchFamily="2" charset="-122"/>
                <a:ea typeface="SimSun" panose="02010600030101010101" pitchFamily="2" charset="-122"/>
              </a:rPr>
              <a:t>健康持续失调</a:t>
            </a:r>
            <a:r>
              <a:rPr lang="zh-CN" altLang="en-US" sz="1200" dirty="0">
                <a:solidFill>
                  <a:schemeClr val="accent1">
                    <a:lumMod val="50000"/>
                  </a:schemeClr>
                </a:solidFill>
                <a:latin typeface="SimSun" panose="02010600030101010101" pitchFamily="2" charset="-122"/>
                <a:ea typeface="SimSun" panose="02010600030101010101" pitchFamily="2" charset="-122"/>
              </a:rPr>
              <a:t>，这一情况由卫生部医疗检查委员会的决定确认。</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accent1">
                    <a:lumMod val="50000"/>
                  </a:schemeClr>
                </a:solidFill>
                <a:latin typeface="SimSun" panose="02010600030101010101" pitchFamily="2" charset="-122"/>
                <a:ea typeface="SimSun" panose="02010600030101010101" pitchFamily="2" charset="-122"/>
              </a:rPr>
              <a:t>如发现居民企业使用未经管委会准许的未注册药品和医疗器械，管委会有权作出在</a:t>
            </a:r>
            <a:r>
              <a:rPr lang="en-US" altLang="zh-CN" sz="1200" dirty="0">
                <a:solidFill>
                  <a:schemeClr val="accent1">
                    <a:lumMod val="50000"/>
                  </a:schemeClr>
                </a:solidFill>
                <a:latin typeface="SimSun" panose="02010600030101010101" pitchFamily="2" charset="-122"/>
                <a:ea typeface="SimSun" panose="02010600030101010101" pitchFamily="2" charset="-122"/>
              </a:rPr>
              <a:t>1</a:t>
            </a:r>
            <a:r>
              <a:rPr lang="zh-CN" altLang="en-US" sz="1200" dirty="0">
                <a:solidFill>
                  <a:schemeClr val="accent1">
                    <a:lumMod val="50000"/>
                  </a:schemeClr>
                </a:solidFill>
                <a:latin typeface="SimSun" panose="02010600030101010101" pitchFamily="2" charset="-122"/>
                <a:ea typeface="SimSun" panose="02010600030101010101" pitchFamily="2" charset="-122"/>
              </a:rPr>
              <a:t>年内</a:t>
            </a:r>
            <a:r>
              <a:rPr lang="zh-CN" altLang="en-US" sz="1200" b="1" dirty="0">
                <a:solidFill>
                  <a:schemeClr val="accent1">
                    <a:lumMod val="50000"/>
                  </a:schemeClr>
                </a:solidFill>
                <a:latin typeface="SimSun" panose="02010600030101010101" pitchFamily="2" charset="-122"/>
                <a:ea typeface="SimSun" panose="02010600030101010101" pitchFamily="2" charset="-122"/>
              </a:rPr>
              <a:t>停止准许使用居民企业声明的所有未注册药品和医疗器械的决定</a:t>
            </a:r>
            <a:r>
              <a:rPr lang="zh-CN" altLang="en-US" sz="1200" dirty="0">
                <a:solidFill>
                  <a:schemeClr val="accent1">
                    <a:lumMod val="50000"/>
                  </a:schemeClr>
                </a:solidFill>
                <a:latin typeface="SimSun" panose="02010600030101010101" pitchFamily="2" charset="-122"/>
                <a:ea typeface="SimSun" panose="02010600030101010101" pitchFamily="2" charset="-122"/>
              </a:rPr>
              <a:t>。</a:t>
            </a:r>
            <a:endParaRPr lang="en-US" altLang="zh-CN" sz="1200" dirty="0">
              <a:solidFill>
                <a:schemeClr val="accent1">
                  <a:lumMod val="50000"/>
                </a:schemeClr>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ru-RU" sz="1100" dirty="0">
              <a:solidFill>
                <a:schemeClr val="accent1">
                  <a:lumMod val="50000"/>
                </a:schemeClr>
              </a:solidFill>
              <a:ea typeface="SimSun" panose="02010600030101010101" pitchFamily="2" charset="-122"/>
            </a:endParaRPr>
          </a:p>
        </p:txBody>
      </p:sp>
      <p:sp>
        <p:nvSpPr>
          <p:cNvPr id="5" name="Прямоугольник: скругленные углы 4">
            <a:extLst>
              <a:ext uri="{FF2B5EF4-FFF2-40B4-BE49-F238E27FC236}">
                <a16:creationId xmlns:a16="http://schemas.microsoft.com/office/drawing/2014/main" id="{C64DC7C3-03EE-45FE-8009-57C73FE3F8A7}"/>
              </a:ext>
            </a:extLst>
          </p:cNvPr>
          <p:cNvSpPr/>
          <p:nvPr/>
        </p:nvSpPr>
        <p:spPr>
          <a:xfrm>
            <a:off x="684209" y="5723163"/>
            <a:ext cx="5157563" cy="101237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accent1">
                    <a:lumMod val="50000"/>
                  </a:schemeClr>
                </a:solidFill>
                <a:latin typeface="Times New Roman" panose="02020603050405020304" pitchFamily="18" charset="0"/>
                <a:cs typeface="Times New Roman" panose="02020603050405020304" pitchFamily="18" charset="0"/>
              </a:rPr>
              <a:t>Использование резидентом парка незарегистрированных лекарственных препаратов и (или) медицинских изделий, не допущенных администрацией парка к применению, повлекшее у пациента стойкое расстройство здоровья, что подтверждается решением лечебно-контрольного совета Минздрава, является основанием </a:t>
            </a:r>
            <a:r>
              <a:rPr lang="ru-RU" sz="900" b="1" u="sng" dirty="0">
                <a:solidFill>
                  <a:schemeClr val="accent1">
                    <a:lumMod val="50000"/>
                  </a:schemeClr>
                </a:solidFill>
                <a:latin typeface="Times New Roman" panose="02020603050405020304" pitchFamily="18" charset="0"/>
                <a:cs typeface="Times New Roman" panose="02020603050405020304" pitchFamily="18" charset="0"/>
              </a:rPr>
              <a:t>лишения резидента парка права осуществлять медицинскую деятельность</a:t>
            </a:r>
            <a:r>
              <a:rPr lang="ru-RU" sz="900" dirty="0">
                <a:solidFill>
                  <a:schemeClr val="accent1">
                    <a:lumMod val="50000"/>
                  </a:schemeClr>
                </a:solidFill>
                <a:latin typeface="Times New Roman" panose="02020603050405020304" pitchFamily="18" charset="0"/>
                <a:cs typeface="Times New Roman" panose="02020603050405020304" pitchFamily="18" charset="0"/>
              </a:rPr>
              <a:t> на территории парка по решению администрации парка</a:t>
            </a:r>
          </a:p>
        </p:txBody>
      </p:sp>
      <p:sp>
        <p:nvSpPr>
          <p:cNvPr id="6" name="Прямоугольник: скругленные углы 5">
            <a:extLst>
              <a:ext uri="{FF2B5EF4-FFF2-40B4-BE49-F238E27FC236}">
                <a16:creationId xmlns:a16="http://schemas.microsoft.com/office/drawing/2014/main" id="{153AE8F4-BA46-41C2-8557-75A10CCF0C1F}"/>
              </a:ext>
            </a:extLst>
          </p:cNvPr>
          <p:cNvSpPr/>
          <p:nvPr/>
        </p:nvSpPr>
        <p:spPr>
          <a:xfrm>
            <a:off x="6350225" y="5723162"/>
            <a:ext cx="5157563" cy="101237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00" dirty="0" err="1">
                <a:solidFill>
                  <a:schemeClr val="accent1">
                    <a:lumMod val="50000"/>
                  </a:schemeClr>
                </a:solidFill>
                <a:ea typeface="SimSun" panose="02010600030101010101" pitchFamily="2" charset="-122"/>
              </a:rPr>
              <a:t>居民企业使用未经管委会准许的未注册药品和</a:t>
            </a:r>
            <a:r>
              <a:rPr lang="zh-CN" altLang="en-US" sz="1200" dirty="0">
                <a:solidFill>
                  <a:schemeClr val="accent1">
                    <a:lumMod val="50000"/>
                  </a:schemeClr>
                </a:solidFill>
                <a:latin typeface="SimSun" panose="02010600030101010101" pitchFamily="2" charset="-122"/>
                <a:ea typeface="SimSun" panose="02010600030101010101" pitchFamily="2" charset="-122"/>
              </a:rPr>
              <a:t>（或）医疗器械，导致患者健康持续失调（这一情况由卫生部医疗检查委员会的决定确认），是管委会决定</a:t>
            </a:r>
            <a:r>
              <a:rPr lang="zh-CN" altLang="en-US" sz="1200" b="1" u="sng" dirty="0">
                <a:solidFill>
                  <a:schemeClr val="accent1">
                    <a:lumMod val="50000"/>
                  </a:schemeClr>
                </a:solidFill>
                <a:latin typeface="SimSun" panose="02010600030101010101" pitchFamily="2" charset="-122"/>
                <a:ea typeface="SimSun" panose="02010600030101010101" pitchFamily="2" charset="-122"/>
              </a:rPr>
              <a:t>剥夺居民企业</a:t>
            </a:r>
            <a:r>
              <a:rPr lang="zh-CN" altLang="en-US" sz="1200" dirty="0">
                <a:solidFill>
                  <a:schemeClr val="accent1">
                    <a:lumMod val="50000"/>
                  </a:schemeClr>
                </a:solidFill>
                <a:latin typeface="SimSun" panose="02010600030101010101" pitchFamily="2" charset="-122"/>
                <a:ea typeface="SimSun" panose="02010600030101010101" pitchFamily="2" charset="-122"/>
              </a:rPr>
              <a:t>在园区范围内</a:t>
            </a:r>
            <a:r>
              <a:rPr lang="zh-CN" altLang="en-US" sz="1200" b="1" u="sng" dirty="0">
                <a:solidFill>
                  <a:schemeClr val="accent1">
                    <a:lumMod val="50000"/>
                  </a:schemeClr>
                </a:solidFill>
                <a:latin typeface="SimSun" panose="02010600030101010101" pitchFamily="2" charset="-122"/>
                <a:ea typeface="SimSun" panose="02010600030101010101" pitchFamily="2" charset="-122"/>
              </a:rPr>
              <a:t>从事医疗活动权利</a:t>
            </a:r>
            <a:r>
              <a:rPr lang="zh-CN" altLang="en-US" sz="1200" dirty="0">
                <a:solidFill>
                  <a:schemeClr val="accent1">
                    <a:lumMod val="50000"/>
                  </a:schemeClr>
                </a:solidFill>
                <a:latin typeface="SimSun" panose="02010600030101010101" pitchFamily="2" charset="-122"/>
                <a:ea typeface="SimSun" panose="02010600030101010101" pitchFamily="2" charset="-122"/>
              </a:rPr>
              <a:t>的依据。</a:t>
            </a:r>
            <a:endParaRPr lang="ru-RU" sz="1200" dirty="0">
              <a:solidFill>
                <a:schemeClr val="accent1">
                  <a:lumMod val="50000"/>
                </a:schemeClr>
              </a:solidFill>
              <a:ea typeface="SimSun" panose="02010600030101010101" pitchFamily="2" charset="-122"/>
            </a:endParaRPr>
          </a:p>
        </p:txBody>
      </p:sp>
      <p:pic>
        <p:nvPicPr>
          <p:cNvPr id="9" name="Рисунок 8" descr="Лекарство контур">
            <a:extLst>
              <a:ext uri="{FF2B5EF4-FFF2-40B4-BE49-F238E27FC236}">
                <a16:creationId xmlns:a16="http://schemas.microsoft.com/office/drawing/2014/main" id="{3EAC558C-2BC7-4212-A196-B7C75013A4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7893" y="302077"/>
            <a:ext cx="677636" cy="514349"/>
          </a:xfrm>
          <a:prstGeom prst="rect">
            <a:avLst/>
          </a:prstGeom>
        </p:spPr>
      </p:pic>
    </p:spTree>
    <p:extLst>
      <p:ext uri="{BB962C8B-B14F-4D97-AF65-F5344CB8AC3E}">
        <p14:creationId xmlns:p14="http://schemas.microsoft.com/office/powerpoint/2010/main" val="3939413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726622"/>
          </a:xfrm>
          <a:solidFill>
            <a:schemeClr val="bg2">
              <a:lumMod val="20000"/>
              <a:lumOff val="80000"/>
            </a:schemeClr>
          </a:solidFill>
        </p:spPr>
        <p:txBody>
          <a:bodyPr anchor="t">
            <a:noAutofit/>
          </a:bodyPr>
          <a:lstStyle/>
          <a:p>
            <a:pPr algn="ctr"/>
            <a:r>
              <a:rPr lang="ru-RU" sz="800" b="1" dirty="0" err="1">
                <a:solidFill>
                  <a:schemeClr val="bg2">
                    <a:lumMod val="50000"/>
                  </a:schemeClr>
                </a:solidFill>
                <a:latin typeface="Times New Roman" panose="02020603050405020304" pitchFamily="18" charset="0"/>
                <a:cs typeface="Times New Roman" panose="02020603050405020304" pitchFamily="18" charset="0"/>
              </a:rPr>
              <a:t>ИнструкциЯ</a:t>
            </a:r>
            <a:r>
              <a:rPr lang="ru-RU" sz="800" b="1" dirty="0">
                <a:solidFill>
                  <a:schemeClr val="bg2">
                    <a:lumMod val="50000"/>
                  </a:schemeClr>
                </a:solidFill>
                <a:latin typeface="Times New Roman" panose="02020603050405020304" pitchFamily="18" charset="0"/>
                <a:cs typeface="Times New Roman" panose="02020603050405020304" pitchFamily="18" charset="0"/>
              </a:rPr>
              <a:t> о порядке принятии резидентами Китайско-Белорусского индустриального парка «Великий камень» решения о</a:t>
            </a:r>
            <a:br>
              <a:rPr lang="ru-RU" sz="800" b="1" dirty="0">
                <a:solidFill>
                  <a:schemeClr val="bg2">
                    <a:lumMod val="50000"/>
                  </a:schemeClr>
                </a:solidFill>
                <a:latin typeface="Times New Roman" panose="02020603050405020304" pitchFamily="18" charset="0"/>
                <a:cs typeface="Times New Roman" panose="02020603050405020304" pitchFamily="18" charset="0"/>
              </a:rPr>
            </a:br>
            <a:r>
              <a:rPr lang="ru-RU" sz="800" b="1" dirty="0">
                <a:solidFill>
                  <a:schemeClr val="bg2">
                    <a:lumMod val="50000"/>
                  </a:schemeClr>
                </a:solidFill>
                <a:latin typeface="Times New Roman" panose="02020603050405020304" pitchFamily="18" charset="0"/>
                <a:cs typeface="Times New Roman" panose="02020603050405020304" pitchFamily="18" charset="0"/>
              </a:rPr>
              <a:t>применении методов оказания медицинской помощи, не утвержденных к применению в установленном законодательством порядке, утв. Приказом администрации парка от 10.09.2021 №101</a:t>
            </a:r>
            <a:br>
              <a:rPr lang="en-US" sz="8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巨石”中白工业园区居民企业决定采用未经法律规定程序批准的医疗方法程序细则</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bg2">
                  <a:lumMod val="50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264729" y="930728"/>
            <a:ext cx="5551713" cy="587012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itchFamily="2" charset="2"/>
              <a:buChar char="Ø"/>
            </a:pPr>
            <a:r>
              <a:rPr lang="ru-RU" sz="1200" dirty="0" err="1">
                <a:solidFill>
                  <a:schemeClr val="bg1"/>
                </a:solidFill>
                <a:ea typeface="SimSun" panose="02010600030101010101" pitchFamily="2" charset="-122"/>
              </a:rPr>
              <a:t>具备经居民企业批准的</a:t>
            </a:r>
            <a:r>
              <a:rPr lang="ru-RU" sz="1200" b="1" dirty="0" err="1">
                <a:solidFill>
                  <a:schemeClr val="bg1"/>
                </a:solidFill>
                <a:ea typeface="SimSun" panose="02010600030101010101" pitchFamily="2" charset="-122"/>
              </a:rPr>
              <a:t>医疗方法清单</a:t>
            </a:r>
            <a:r>
              <a:rPr lang="ru-RU" sz="1200" dirty="0" err="1">
                <a:solidFill>
                  <a:schemeClr val="bg1"/>
                </a:solidFill>
                <a:ea typeface="SimSun" panose="02010600030101010101" pitchFamily="2" charset="-122"/>
              </a:rPr>
              <a:t>是居民企业</a:t>
            </a:r>
            <a:r>
              <a:rPr lang="ru-RU" sz="1200" b="1" dirty="0" err="1">
                <a:solidFill>
                  <a:schemeClr val="bg1"/>
                </a:solidFill>
                <a:ea typeface="SimSun" panose="02010600030101010101" pitchFamily="2" charset="-122"/>
              </a:rPr>
              <a:t>取得</a:t>
            </a:r>
            <a:r>
              <a:rPr lang="ru-RU" sz="1200" dirty="0" err="1">
                <a:solidFill>
                  <a:schemeClr val="bg1"/>
                </a:solidFill>
                <a:ea typeface="SimSun" panose="02010600030101010101" pitchFamily="2" charset="-122"/>
              </a:rPr>
              <a:t>使用未注册药物和器械提供有偿医疗服务</a:t>
            </a:r>
            <a:r>
              <a:rPr lang="ru-RU" sz="1200" b="1" dirty="0" err="1">
                <a:solidFill>
                  <a:schemeClr val="bg1"/>
                </a:solidFill>
                <a:ea typeface="SimSun" panose="02010600030101010101" pitchFamily="2" charset="-122"/>
              </a:rPr>
              <a:t>许可的必要条件</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dirty="0">
                <a:solidFill>
                  <a:schemeClr val="bg1"/>
                </a:solidFill>
                <a:latin typeface="SimSun" panose="02010600030101010101" pitchFamily="2" charset="-122"/>
                <a:ea typeface="SimSun" panose="02010600030101010101" pitchFamily="2" charset="-122"/>
              </a:rPr>
              <a:t>居民企业未依法批准使用而拟使用的</a:t>
            </a:r>
            <a:r>
              <a:rPr lang="zh-CN" altLang="en-US" sz="1200" b="1" dirty="0">
                <a:solidFill>
                  <a:schemeClr val="bg1"/>
                </a:solidFill>
                <a:latin typeface="SimSun" panose="02010600030101010101" pitchFamily="2" charset="-122"/>
                <a:ea typeface="SimSun" panose="02010600030101010101" pitchFamily="2" charset="-122"/>
              </a:rPr>
              <a:t>医疗方法清单</a:t>
            </a:r>
            <a:r>
              <a:rPr lang="zh-CN" altLang="en-US" sz="1200" dirty="0">
                <a:solidFill>
                  <a:schemeClr val="bg1"/>
                </a:solidFill>
                <a:latin typeface="SimSun" panose="02010600030101010101" pitchFamily="2" charset="-122"/>
                <a:ea typeface="SimSun" panose="02010600030101010101" pitchFamily="2" charset="-122"/>
              </a:rPr>
              <a:t>，由居民企业</a:t>
            </a:r>
            <a:r>
              <a:rPr lang="zh-CN" altLang="en-US" sz="1200" b="1" dirty="0">
                <a:solidFill>
                  <a:schemeClr val="bg1"/>
                </a:solidFill>
                <a:latin typeface="SimSun" panose="02010600030101010101" pitchFamily="2" charset="-122"/>
                <a:ea typeface="SimSun" panose="02010600030101010101" pitchFamily="2" charset="-122"/>
              </a:rPr>
              <a:t>按</a:t>
            </a:r>
            <a:r>
              <a:rPr lang="zh-CN" altLang="en-US" sz="1200" dirty="0">
                <a:solidFill>
                  <a:schemeClr val="bg1"/>
                </a:solidFill>
                <a:latin typeface="SimSun" panose="02010600030101010101" pitchFamily="2" charset="-122"/>
                <a:ea typeface="SimSun" panose="02010600030101010101" pitchFamily="2" charset="-122"/>
              </a:rPr>
              <a:t>此类决</a:t>
            </a:r>
            <a:r>
              <a:rPr lang="zh-CN" altLang="en-US" sz="1200" b="1" dirty="0">
                <a:solidFill>
                  <a:schemeClr val="bg1"/>
                </a:solidFill>
                <a:latin typeface="SimSun" panose="02010600030101010101" pitchFamily="2" charset="-122"/>
                <a:ea typeface="SimSun" panose="02010600030101010101" pitchFamily="2" charset="-122"/>
              </a:rPr>
              <a:t>策章程的规定</a:t>
            </a:r>
            <a:r>
              <a:rPr lang="zh-CN" altLang="en-US" sz="1200" dirty="0">
                <a:solidFill>
                  <a:schemeClr val="bg1"/>
                </a:solidFill>
                <a:latin typeface="SimSun" panose="02010600030101010101" pitchFamily="2" charset="-122"/>
                <a:ea typeface="SimSun" panose="02010600030101010101" pitchFamily="2" charset="-122"/>
              </a:rPr>
              <a:t>自行批准；</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dirty="0">
                <a:solidFill>
                  <a:schemeClr val="bg1"/>
                </a:solidFill>
                <a:latin typeface="SimSun" panose="02010600030101010101" pitchFamily="2" charset="-122"/>
                <a:ea typeface="SimSun" panose="02010600030101010101" pitchFamily="2" charset="-122"/>
              </a:rPr>
              <a:t>自批准这一清单之时起，居民企业</a:t>
            </a:r>
            <a:r>
              <a:rPr lang="zh-CN" altLang="en-US" sz="1200" b="1" dirty="0">
                <a:solidFill>
                  <a:schemeClr val="bg1"/>
                </a:solidFill>
                <a:latin typeface="SimSun" panose="02010600030101010101" pitchFamily="2" charset="-122"/>
                <a:ea typeface="SimSun" panose="02010600030101010101" pitchFamily="2" charset="-122"/>
              </a:rPr>
              <a:t>无权使用未纳入清单的医疗方法</a:t>
            </a:r>
            <a:r>
              <a:rPr lang="zh-CN" altLang="en-US" sz="1200" dirty="0">
                <a:solidFill>
                  <a:schemeClr val="bg1"/>
                </a:solidFill>
                <a:latin typeface="SimSun" panose="02010600030101010101" pitchFamily="2" charset="-122"/>
                <a:ea typeface="SimSun" panose="02010600030101010101" pitchFamily="2" charset="-122"/>
              </a:rPr>
              <a:t>。但可以修改清单，前提是在</a:t>
            </a:r>
            <a:r>
              <a:rPr lang="en-US" altLang="zh-CN" sz="1200" dirty="0">
                <a:solidFill>
                  <a:schemeClr val="bg1"/>
                </a:solidFill>
                <a:latin typeface="SimSun" panose="02010600030101010101" pitchFamily="2" charset="-122"/>
                <a:ea typeface="SimSun" panose="02010600030101010101" pitchFamily="2" charset="-122"/>
              </a:rPr>
              <a:t>1</a:t>
            </a:r>
            <a:r>
              <a:rPr lang="zh-CN" altLang="en-US" sz="1200" dirty="0">
                <a:solidFill>
                  <a:schemeClr val="bg1"/>
                </a:solidFill>
                <a:latin typeface="SimSun" panose="02010600030101010101" pitchFamily="2" charset="-122"/>
                <a:ea typeface="SimSun" panose="02010600030101010101" pitchFamily="2" charset="-122"/>
              </a:rPr>
              <a:t>个月内告知管委会；</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b="1" dirty="0">
                <a:solidFill>
                  <a:schemeClr val="bg1"/>
                </a:solidFill>
                <a:latin typeface="SimSun" panose="02010600030101010101" pitchFamily="2" charset="-122"/>
                <a:ea typeface="SimSun" panose="02010600030101010101" pitchFamily="2" charset="-122"/>
              </a:rPr>
              <a:t>如果具备第</a:t>
            </a:r>
            <a:r>
              <a:rPr lang="en-US" altLang="zh-CN" sz="1200" dirty="0">
                <a:solidFill>
                  <a:schemeClr val="bg1"/>
                </a:solidFill>
                <a:latin typeface="SimSun" panose="02010600030101010101" pitchFamily="2" charset="-122"/>
                <a:ea typeface="SimSun" panose="02010600030101010101" pitchFamily="2" charset="-122"/>
              </a:rPr>
              <a:t>166</a:t>
            </a:r>
            <a:r>
              <a:rPr lang="zh-CN" altLang="en-US" sz="1200" dirty="0">
                <a:solidFill>
                  <a:schemeClr val="bg1"/>
                </a:solidFill>
                <a:latin typeface="SimSun" panose="02010600030101010101" pitchFamily="2" charset="-122"/>
                <a:ea typeface="SimSun" panose="02010600030101010101" pitchFamily="2" charset="-122"/>
              </a:rPr>
              <a:t>号总统令所附清单中外国主管机关和机构颁发的</a:t>
            </a:r>
            <a:r>
              <a:rPr lang="zh-CN" altLang="en-US" sz="1200" b="1" dirty="0">
                <a:solidFill>
                  <a:schemeClr val="bg1"/>
                </a:solidFill>
                <a:latin typeface="SimSun" panose="02010600030101010101" pitchFamily="2" charset="-122"/>
                <a:ea typeface="SimSun" panose="02010600030101010101" pitchFamily="2" charset="-122"/>
              </a:rPr>
              <a:t>许可文件（注册文件、规范性文件）</a:t>
            </a:r>
            <a:r>
              <a:rPr lang="zh-CN" altLang="en-US" sz="1200" dirty="0">
                <a:solidFill>
                  <a:schemeClr val="bg1"/>
                </a:solidFill>
                <a:latin typeface="SimSun" panose="02010600030101010101" pitchFamily="2" charset="-122"/>
                <a:ea typeface="SimSun" panose="02010600030101010101" pitchFamily="2" charset="-122"/>
              </a:rPr>
              <a:t>，居民企业</a:t>
            </a:r>
            <a:r>
              <a:rPr lang="zh-CN" altLang="en-US" sz="1200" b="1" dirty="0">
                <a:solidFill>
                  <a:schemeClr val="bg1"/>
                </a:solidFill>
                <a:latin typeface="SimSun" panose="02010600030101010101" pitchFamily="2" charset="-122"/>
                <a:ea typeface="SimSun" panose="02010600030101010101" pitchFamily="2" charset="-122"/>
              </a:rPr>
              <a:t>可以使用</a:t>
            </a:r>
            <a:r>
              <a:rPr lang="zh-CN" altLang="en-US" sz="1200" dirty="0">
                <a:solidFill>
                  <a:schemeClr val="bg1"/>
                </a:solidFill>
                <a:latin typeface="SimSun" panose="02010600030101010101" pitchFamily="2" charset="-122"/>
                <a:ea typeface="SimSun" panose="02010600030101010101" pitchFamily="2" charset="-122"/>
              </a:rPr>
              <a:t>未依法批准使用的</a:t>
            </a:r>
            <a:r>
              <a:rPr lang="zh-CN" altLang="en-US" sz="1200" b="1" dirty="0">
                <a:solidFill>
                  <a:schemeClr val="bg1"/>
                </a:solidFill>
                <a:latin typeface="SimSun" panose="02010600030101010101" pitchFamily="2" charset="-122"/>
                <a:ea typeface="SimSun" panose="02010600030101010101" pitchFamily="2" charset="-122"/>
              </a:rPr>
              <a:t>医疗方法</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b="1" dirty="0">
                <a:solidFill>
                  <a:schemeClr val="bg1"/>
                </a:solidFill>
                <a:latin typeface="SimSun" panose="02010600030101010101" pitchFamily="2" charset="-122"/>
                <a:ea typeface="SimSun" panose="02010600030101010101" pitchFamily="2" charset="-122"/>
              </a:rPr>
              <a:t>针对每种医疗方法应准备一个简短描述</a:t>
            </a:r>
            <a:r>
              <a:rPr lang="zh-CN" altLang="en-US" sz="1200" dirty="0">
                <a:solidFill>
                  <a:schemeClr val="bg1"/>
                </a:solidFill>
                <a:latin typeface="SimSun" panose="02010600030101010101" pitchFamily="2" charset="-122"/>
                <a:ea typeface="SimSun" panose="02010600030101010101" pitchFamily="2" charset="-122"/>
              </a:rPr>
              <a:t>（患者类别、目的、治疗范围、其他），提供给患者以便患者作出接受这种治疗方法的决定；</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b="1" dirty="0">
                <a:solidFill>
                  <a:schemeClr val="bg1"/>
                </a:solidFill>
                <a:latin typeface="SimSun" panose="02010600030101010101" pitchFamily="2" charset="-122"/>
                <a:ea typeface="SimSun" panose="02010600030101010101" pitchFamily="2" charset="-122"/>
              </a:rPr>
              <a:t>主治医生</a:t>
            </a:r>
            <a:r>
              <a:rPr lang="zh-CN" altLang="en-US" sz="1200" dirty="0">
                <a:solidFill>
                  <a:schemeClr val="bg1"/>
                </a:solidFill>
                <a:latin typeface="SimSun" panose="02010600030101010101" pitchFamily="2" charset="-122"/>
                <a:ea typeface="SimSun" panose="02010600030101010101" pitchFamily="2" charset="-122"/>
              </a:rPr>
              <a:t>（其他提供服务的医务人员）作出</a:t>
            </a:r>
            <a:r>
              <a:rPr lang="zh-CN" altLang="en-US" sz="1200" b="1" dirty="0">
                <a:solidFill>
                  <a:schemeClr val="bg1"/>
                </a:solidFill>
                <a:latin typeface="SimSun" panose="02010600030101010101" pitchFamily="2" charset="-122"/>
                <a:ea typeface="SimSun" panose="02010600030101010101" pitchFamily="2" charset="-122"/>
              </a:rPr>
              <a:t>使用</a:t>
            </a:r>
            <a:r>
              <a:rPr lang="zh-CN" altLang="en-US" sz="1200" dirty="0">
                <a:solidFill>
                  <a:schemeClr val="bg1"/>
                </a:solidFill>
                <a:latin typeface="SimSun" panose="02010600030101010101" pitchFamily="2" charset="-122"/>
                <a:ea typeface="SimSun" panose="02010600030101010101" pitchFamily="2" charset="-122"/>
              </a:rPr>
              <a:t>某种医疗</a:t>
            </a:r>
            <a:r>
              <a:rPr lang="zh-CN" altLang="en-US" sz="1200" b="1" dirty="0">
                <a:solidFill>
                  <a:schemeClr val="bg1"/>
                </a:solidFill>
                <a:latin typeface="SimSun" panose="02010600030101010101" pitchFamily="2" charset="-122"/>
                <a:ea typeface="SimSun" panose="02010600030101010101" pitchFamily="2" charset="-122"/>
              </a:rPr>
              <a:t>方法的决定</a:t>
            </a:r>
            <a:r>
              <a:rPr lang="zh-CN" altLang="en-US" sz="1200" dirty="0">
                <a:solidFill>
                  <a:schemeClr val="bg1"/>
                </a:solidFill>
                <a:latin typeface="SimSun" panose="02010600030101010101" pitchFamily="2" charset="-122"/>
                <a:ea typeface="SimSun" panose="02010600030101010101" pitchFamily="2" charset="-122"/>
              </a:rPr>
              <a:t>，并由居民企业的</a:t>
            </a:r>
            <a:r>
              <a:rPr lang="zh-CN" altLang="en-US" sz="1200" b="1" dirty="0">
                <a:solidFill>
                  <a:schemeClr val="bg1"/>
                </a:solidFill>
                <a:latin typeface="SimSun" panose="02010600030101010101" pitchFamily="2" charset="-122"/>
                <a:ea typeface="SimSun" panose="02010600030101010101" pitchFamily="2" charset="-122"/>
              </a:rPr>
              <a:t>医疗活动负责人</a:t>
            </a:r>
            <a:r>
              <a:rPr lang="zh-CN" altLang="en-US" sz="1200" dirty="0">
                <a:solidFill>
                  <a:schemeClr val="bg1"/>
                </a:solidFill>
                <a:latin typeface="SimSun" panose="02010600030101010101" pitchFamily="2" charset="-122"/>
                <a:ea typeface="SimSun" panose="02010600030101010101" pitchFamily="2" charset="-122"/>
              </a:rPr>
              <a:t>批准；</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dirty="0">
                <a:solidFill>
                  <a:schemeClr val="bg1"/>
                </a:solidFill>
                <a:latin typeface="SimSun" panose="02010600030101010101" pitchFamily="2" charset="-122"/>
                <a:ea typeface="SimSun" panose="02010600030101010101" pitchFamily="2" charset="-122"/>
              </a:rPr>
              <a:t>如果使用的医疗方法导致患者健康持续失调，且这一情况由卫生部医疗检查委员会的决定确认，管委会可以决定</a:t>
            </a:r>
            <a:r>
              <a:rPr lang="zh-CN" altLang="en-US" sz="1200" b="1" dirty="0">
                <a:solidFill>
                  <a:schemeClr val="bg1"/>
                </a:solidFill>
                <a:latin typeface="SimSun" panose="02010600030101010101" pitchFamily="2" charset="-122"/>
                <a:ea typeface="SimSun" panose="02010600030101010101" pitchFamily="2" charset="-122"/>
              </a:rPr>
              <a:t>剥夺</a:t>
            </a:r>
            <a:r>
              <a:rPr lang="zh-CN" altLang="en-US" sz="1200" dirty="0">
                <a:solidFill>
                  <a:schemeClr val="bg1"/>
                </a:solidFill>
                <a:latin typeface="SimSun" panose="02010600030101010101" pitchFamily="2" charset="-122"/>
                <a:ea typeface="SimSun" panose="02010600030101010101" pitchFamily="2" charset="-122"/>
              </a:rPr>
              <a:t>居民企业</a:t>
            </a:r>
            <a:r>
              <a:rPr lang="zh-CN" altLang="en-US" sz="1200" b="1" dirty="0">
                <a:solidFill>
                  <a:schemeClr val="bg1"/>
                </a:solidFill>
                <a:latin typeface="SimSun" panose="02010600030101010101" pitchFamily="2" charset="-122"/>
                <a:ea typeface="SimSun" panose="02010600030101010101" pitchFamily="2" charset="-122"/>
              </a:rPr>
              <a:t>使用该方法的权利</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Ø"/>
            </a:pPr>
            <a:r>
              <a:rPr lang="zh-CN" altLang="en-US" sz="1200" dirty="0">
                <a:solidFill>
                  <a:schemeClr val="bg1"/>
                </a:solidFill>
                <a:latin typeface="SimSun" panose="02010600030101010101" pitchFamily="2" charset="-122"/>
                <a:ea typeface="SimSun" panose="02010600030101010101" pitchFamily="2" charset="-122"/>
              </a:rPr>
              <a:t>医疗</a:t>
            </a:r>
            <a:r>
              <a:rPr lang="zh-CN" altLang="en-US" sz="1200" b="1" dirty="0">
                <a:solidFill>
                  <a:schemeClr val="bg1"/>
                </a:solidFill>
                <a:latin typeface="SimSun" panose="02010600030101010101" pitchFamily="2" charset="-122"/>
                <a:ea typeface="SimSun" panose="02010600030101010101" pitchFamily="2" charset="-122"/>
              </a:rPr>
              <a:t>方法清单</a:t>
            </a:r>
            <a:r>
              <a:rPr lang="zh-CN" altLang="en-US" sz="1200" dirty="0">
                <a:solidFill>
                  <a:schemeClr val="bg1"/>
                </a:solidFill>
                <a:latin typeface="SimSun" panose="02010600030101010101" pitchFamily="2" charset="-122"/>
                <a:ea typeface="SimSun" panose="02010600030101010101" pitchFamily="2" charset="-122"/>
              </a:rPr>
              <a:t>和</a:t>
            </a:r>
            <a:r>
              <a:rPr lang="zh-CN" altLang="en-US" sz="1200" b="1" dirty="0">
                <a:solidFill>
                  <a:schemeClr val="bg1"/>
                </a:solidFill>
                <a:latin typeface="SimSun" panose="02010600030101010101" pitchFamily="2" charset="-122"/>
                <a:ea typeface="SimSun" panose="02010600030101010101" pitchFamily="2" charset="-122"/>
              </a:rPr>
              <a:t>清单</a:t>
            </a:r>
            <a:r>
              <a:rPr lang="zh-CN" altLang="en-US" sz="1200" dirty="0">
                <a:solidFill>
                  <a:schemeClr val="bg1"/>
                </a:solidFill>
                <a:latin typeface="SimSun" panose="02010600030101010101" pitchFamily="2" charset="-122"/>
                <a:ea typeface="SimSun" panose="02010600030101010101" pitchFamily="2" charset="-122"/>
              </a:rPr>
              <a:t>中所有的后续</a:t>
            </a:r>
            <a:r>
              <a:rPr lang="zh-CN" altLang="en-US" sz="1200" b="1" dirty="0">
                <a:solidFill>
                  <a:schemeClr val="bg1"/>
                </a:solidFill>
                <a:latin typeface="SimSun" panose="02010600030101010101" pitchFamily="2" charset="-122"/>
                <a:ea typeface="SimSun" panose="02010600030101010101" pitchFamily="2" charset="-122"/>
              </a:rPr>
              <a:t>变更</a:t>
            </a:r>
            <a:r>
              <a:rPr lang="zh-CN" altLang="en-US" sz="1200" dirty="0">
                <a:solidFill>
                  <a:schemeClr val="bg1"/>
                </a:solidFill>
                <a:latin typeface="SimSun" panose="02010600030101010101" pitchFamily="2" charset="-122"/>
                <a:ea typeface="SimSun" panose="02010600030101010101" pitchFamily="2" charset="-122"/>
              </a:rPr>
              <a:t>，</a:t>
            </a:r>
            <a:r>
              <a:rPr lang="zh-CN" altLang="en-US" sz="1200" b="1" dirty="0">
                <a:solidFill>
                  <a:schemeClr val="bg1"/>
                </a:solidFill>
                <a:latin typeface="SimSun" panose="02010600030101010101" pitchFamily="2" charset="-122"/>
                <a:ea typeface="SimSun" panose="02010600030101010101" pitchFamily="2" charset="-122"/>
              </a:rPr>
              <a:t>均应体现在</a:t>
            </a:r>
            <a:r>
              <a:rPr lang="zh-CN" altLang="en-US" sz="1200" dirty="0">
                <a:solidFill>
                  <a:schemeClr val="bg1"/>
                </a:solidFill>
                <a:latin typeface="SimSun" panose="02010600030101010101" pitchFamily="2" charset="-122"/>
                <a:ea typeface="SimSun" panose="02010600030101010101" pitchFamily="2" charset="-122"/>
              </a:rPr>
              <a:t>管委会颁发的从事医疗活动的</a:t>
            </a:r>
            <a:r>
              <a:rPr lang="zh-CN" altLang="en-US" sz="1200" b="1" dirty="0">
                <a:solidFill>
                  <a:schemeClr val="bg1"/>
                </a:solidFill>
                <a:latin typeface="SimSun" panose="02010600030101010101" pitchFamily="2" charset="-122"/>
                <a:ea typeface="SimSun" panose="02010600030101010101" pitchFamily="2" charset="-122"/>
              </a:rPr>
              <a:t>许可上</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375557" y="930729"/>
            <a:ext cx="5551713" cy="5870121"/>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Ø"/>
            </a:pPr>
            <a:r>
              <a:rPr lang="ru-RU" sz="1000" dirty="0">
                <a:solidFill>
                  <a:schemeClr val="accent1">
                    <a:lumMod val="75000"/>
                  </a:schemeClr>
                </a:solidFill>
                <a:latin typeface="Times New Roman" panose="02020603050405020304" pitchFamily="18" charset="0"/>
              </a:rPr>
              <a:t>Наличие утвержденного резидентом парка </a:t>
            </a:r>
            <a:r>
              <a:rPr lang="ru-RU" sz="1000" b="1" dirty="0">
                <a:solidFill>
                  <a:schemeClr val="accent1">
                    <a:lumMod val="75000"/>
                  </a:schemeClr>
                </a:solidFill>
                <a:latin typeface="Times New Roman" panose="02020603050405020304" pitchFamily="18" charset="0"/>
              </a:rPr>
              <a:t>перечня методов оказания им медицинской помощи</a:t>
            </a:r>
            <a:r>
              <a:rPr lang="ru-RU" sz="1000" dirty="0">
                <a:solidFill>
                  <a:schemeClr val="accent1">
                    <a:lumMod val="75000"/>
                  </a:schemeClr>
                </a:solidFill>
                <a:latin typeface="Times New Roman" panose="02020603050405020304" pitchFamily="18" charset="0"/>
              </a:rPr>
              <a:t> является </a:t>
            </a:r>
            <a:r>
              <a:rPr lang="ru-RU" sz="1000" b="1" dirty="0">
                <a:solidFill>
                  <a:schemeClr val="accent1">
                    <a:lumMod val="75000"/>
                  </a:schemeClr>
                </a:solidFill>
                <a:latin typeface="Times New Roman" panose="02020603050405020304" pitchFamily="18" charset="0"/>
              </a:rPr>
              <a:t>непременным условием для получения им разрешения</a:t>
            </a:r>
            <a:r>
              <a:rPr lang="ru-RU" sz="1000" dirty="0">
                <a:solidFill>
                  <a:schemeClr val="accent1">
                    <a:lumMod val="75000"/>
                  </a:schemeClr>
                </a:solidFill>
                <a:latin typeface="Times New Roman" panose="02020603050405020304" pitchFamily="18" charset="0"/>
              </a:rPr>
              <a:t> на оказание платных медицинских услуг с применением незарегистрированных лекарственных препаратов и медицинских изделий</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b="1" dirty="0">
                <a:solidFill>
                  <a:schemeClr val="accent1">
                    <a:lumMod val="75000"/>
                  </a:schemeClr>
                </a:solidFill>
                <a:latin typeface="Times New Roman" panose="02020603050405020304" pitchFamily="18" charset="0"/>
              </a:rPr>
              <a:t>Перечень методов оказания медицинской помощи</a:t>
            </a:r>
            <a:r>
              <a:rPr lang="ru-RU" sz="1000" dirty="0">
                <a:solidFill>
                  <a:schemeClr val="accent1">
                    <a:lumMod val="75000"/>
                  </a:schemeClr>
                </a:solidFill>
                <a:latin typeface="Times New Roman" panose="02020603050405020304" pitchFamily="18" charset="0"/>
              </a:rPr>
              <a:t>, не утвержденных к применению в установленном законодательством порядке и планируемых к применению резидентом парка, </a:t>
            </a:r>
            <a:r>
              <a:rPr lang="ru-RU" sz="1000" b="1" dirty="0">
                <a:solidFill>
                  <a:schemeClr val="accent1">
                    <a:lumMod val="75000"/>
                  </a:schemeClr>
                </a:solidFill>
                <a:latin typeface="Times New Roman" panose="02020603050405020304" pitchFamily="18" charset="0"/>
              </a:rPr>
              <a:t>утверждается им в порядке, установленном его уставом</a:t>
            </a:r>
            <a:r>
              <a:rPr lang="ru-RU" sz="1000" dirty="0">
                <a:solidFill>
                  <a:schemeClr val="accent1">
                    <a:lumMod val="75000"/>
                  </a:schemeClr>
                </a:solidFill>
                <a:latin typeface="Times New Roman" panose="02020603050405020304" pitchFamily="18" charset="0"/>
              </a:rPr>
              <a:t> для принятия таких решений</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dirty="0">
                <a:solidFill>
                  <a:schemeClr val="accent1">
                    <a:lumMod val="75000"/>
                  </a:schemeClr>
                </a:solidFill>
                <a:latin typeface="Times New Roman" panose="02020603050405020304" pitchFamily="18" charset="0"/>
              </a:rPr>
              <a:t>С момента утверждения такого перечня резидент </a:t>
            </a:r>
            <a:r>
              <a:rPr lang="ru-RU" sz="1000" b="1" dirty="0">
                <a:solidFill>
                  <a:schemeClr val="accent1">
                    <a:lumMod val="75000"/>
                  </a:schemeClr>
                </a:solidFill>
                <a:latin typeface="Times New Roman" panose="02020603050405020304" pitchFamily="18" charset="0"/>
              </a:rPr>
              <a:t>не вправе применять методы оказания медицинской помощи, не вошедшие в перечень</a:t>
            </a:r>
            <a:r>
              <a:rPr lang="ru-RU" sz="1000" dirty="0">
                <a:solidFill>
                  <a:schemeClr val="accent1">
                    <a:lumMod val="75000"/>
                  </a:schemeClr>
                </a:solidFill>
                <a:latin typeface="Times New Roman" panose="02020603050405020304" pitchFamily="18" charset="0"/>
              </a:rPr>
              <a:t>. Однако в перечень можно внести изменения, уведомив о них администрацию парка в месячный срок</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dirty="0">
                <a:solidFill>
                  <a:schemeClr val="accent1">
                    <a:lumMod val="75000"/>
                  </a:schemeClr>
                </a:solidFill>
                <a:latin typeface="Times New Roman" panose="02020603050405020304" pitchFamily="18" charset="0"/>
              </a:rPr>
              <a:t>Не утвержденные к применению в установленном законодательством порядке </a:t>
            </a:r>
            <a:r>
              <a:rPr lang="ru-RU" sz="1000" b="1" dirty="0">
                <a:solidFill>
                  <a:schemeClr val="accent1">
                    <a:lumMod val="75000"/>
                  </a:schemeClr>
                </a:solidFill>
                <a:latin typeface="Times New Roman" panose="02020603050405020304" pitchFamily="18" charset="0"/>
              </a:rPr>
              <a:t>методы оказания медицинской помощи могут применяться </a:t>
            </a:r>
            <a:r>
              <a:rPr lang="ru-RU" sz="1000" dirty="0">
                <a:solidFill>
                  <a:schemeClr val="accent1">
                    <a:lumMod val="75000"/>
                  </a:schemeClr>
                </a:solidFill>
                <a:latin typeface="Times New Roman" panose="02020603050405020304" pitchFamily="18" charset="0"/>
              </a:rPr>
              <a:t>резидентом парка </a:t>
            </a:r>
            <a:r>
              <a:rPr lang="ru-RU" sz="1000" b="1" dirty="0">
                <a:solidFill>
                  <a:schemeClr val="accent1">
                    <a:lumMod val="75000"/>
                  </a:schemeClr>
                </a:solidFill>
                <a:latin typeface="Times New Roman" panose="02020603050405020304" pitchFamily="18" charset="0"/>
              </a:rPr>
              <a:t>при наличии разрешительной документации (регистрационной, нормативной)</a:t>
            </a:r>
            <a:r>
              <a:rPr lang="ru-RU" sz="1000" dirty="0">
                <a:solidFill>
                  <a:schemeClr val="accent1">
                    <a:lumMod val="75000"/>
                  </a:schemeClr>
                </a:solidFill>
                <a:latin typeface="Times New Roman" panose="02020603050405020304" pitchFamily="18" charset="0"/>
              </a:rPr>
              <a:t>, выданной уполномоченными органами и организациями иностранного государства из перечня к Указу №166</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b="1" dirty="0">
                <a:solidFill>
                  <a:schemeClr val="accent1">
                    <a:lumMod val="75000"/>
                  </a:schemeClr>
                </a:solidFill>
                <a:latin typeface="Times New Roman" panose="02020603050405020304" pitchFamily="18" charset="0"/>
              </a:rPr>
              <a:t>По каждому методу должно быть подготовлено краткое описание</a:t>
            </a:r>
            <a:r>
              <a:rPr lang="ru-RU" sz="1000" dirty="0">
                <a:solidFill>
                  <a:schemeClr val="accent1">
                    <a:lumMod val="75000"/>
                  </a:schemeClr>
                </a:solidFill>
                <a:latin typeface="Times New Roman" panose="02020603050405020304" pitchFamily="18" charset="0"/>
              </a:rPr>
              <a:t> (категория пациентов, цели, объем помощи, иное), которое предоставляется пациенту для принятия им решения о получении такого метода лечения</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b="1" dirty="0">
                <a:solidFill>
                  <a:schemeClr val="accent1">
                    <a:lumMod val="75000"/>
                  </a:schemeClr>
                </a:solidFill>
                <a:latin typeface="Times New Roman" panose="02020603050405020304" pitchFamily="18" charset="0"/>
              </a:rPr>
              <a:t>Решение о применении метода </a:t>
            </a:r>
            <a:r>
              <a:rPr lang="ru-RU" sz="1000" dirty="0">
                <a:solidFill>
                  <a:schemeClr val="accent1">
                    <a:lumMod val="75000"/>
                  </a:schemeClr>
                </a:solidFill>
                <a:latin typeface="Times New Roman" panose="02020603050405020304" pitchFamily="18" charset="0"/>
              </a:rPr>
              <a:t>медицинской помощи принимается </a:t>
            </a:r>
            <a:r>
              <a:rPr lang="ru-RU" sz="1000" b="1" dirty="0">
                <a:solidFill>
                  <a:schemeClr val="accent1">
                    <a:lumMod val="75000"/>
                  </a:schemeClr>
                </a:solidFill>
                <a:latin typeface="Times New Roman" panose="02020603050405020304" pitchFamily="18" charset="0"/>
              </a:rPr>
              <a:t>лечащим врачом</a:t>
            </a:r>
            <a:r>
              <a:rPr lang="ru-RU" sz="1000" dirty="0">
                <a:solidFill>
                  <a:schemeClr val="accent1">
                    <a:lumMod val="75000"/>
                  </a:schemeClr>
                </a:solidFill>
                <a:latin typeface="Times New Roman" panose="02020603050405020304" pitchFamily="18" charset="0"/>
              </a:rPr>
              <a:t> (иным медицинским работником, оказывающим услугу) и </a:t>
            </a:r>
            <a:r>
              <a:rPr lang="ru-RU" sz="1000" b="1" dirty="0">
                <a:solidFill>
                  <a:schemeClr val="accent1">
                    <a:lumMod val="75000"/>
                  </a:schemeClr>
                </a:solidFill>
                <a:latin typeface="Times New Roman" panose="02020603050405020304" pitchFamily="18" charset="0"/>
              </a:rPr>
              <a:t>утверждается </a:t>
            </a:r>
            <a:r>
              <a:rPr lang="ru-RU" sz="1000" dirty="0">
                <a:solidFill>
                  <a:schemeClr val="accent1">
                    <a:lumMod val="75000"/>
                  </a:schemeClr>
                </a:solidFill>
                <a:latin typeface="Times New Roman" panose="02020603050405020304" pitchFamily="18" charset="0"/>
              </a:rPr>
              <a:t>лицом, </a:t>
            </a:r>
            <a:r>
              <a:rPr lang="ru-RU" sz="1000" b="1" dirty="0">
                <a:solidFill>
                  <a:schemeClr val="accent1">
                    <a:lumMod val="75000"/>
                  </a:schemeClr>
                </a:solidFill>
                <a:latin typeface="Times New Roman" panose="02020603050405020304" pitchFamily="18" charset="0"/>
              </a:rPr>
              <a:t>ответственным за медицинскую деятельность </a:t>
            </a:r>
            <a:r>
              <a:rPr lang="ru-RU" sz="1000" dirty="0">
                <a:solidFill>
                  <a:schemeClr val="accent1">
                    <a:lumMod val="75000"/>
                  </a:schemeClr>
                </a:solidFill>
                <a:latin typeface="Times New Roman" panose="02020603050405020304" pitchFamily="18" charset="0"/>
              </a:rPr>
              <a:t>резидента</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dirty="0">
                <a:solidFill>
                  <a:schemeClr val="accent1">
                    <a:lumMod val="75000"/>
                  </a:schemeClr>
                </a:solidFill>
                <a:latin typeface="Times New Roman" panose="02020603050405020304" pitchFamily="18" charset="0"/>
              </a:rPr>
              <a:t>Если применение метода оказания медицинской помощи повлекло у пациента стойкое расстройство здоровья, что подтверждается решением лечебно-контрольного совета Минздрава, по решению администрации парка резидент парка </a:t>
            </a:r>
            <a:r>
              <a:rPr lang="ru-RU" sz="1000" b="1" dirty="0">
                <a:solidFill>
                  <a:schemeClr val="accent1">
                    <a:lumMod val="75000"/>
                  </a:schemeClr>
                </a:solidFill>
                <a:latin typeface="Times New Roman" panose="02020603050405020304" pitchFamily="18" charset="0"/>
              </a:rPr>
              <a:t>может быть лишен права его применения</a:t>
            </a:r>
          </a:p>
          <a:p>
            <a:pPr marL="171450" indent="-171450">
              <a:buFont typeface="Wingdings" panose="05000000000000000000" pitchFamily="2" charset="2"/>
              <a:buChar char="Ø"/>
            </a:pPr>
            <a:endParaRPr lang="ru-RU" sz="1000" dirty="0">
              <a:solidFill>
                <a:schemeClr val="accent1">
                  <a:lumMod val="75000"/>
                </a:schemeClr>
              </a:solidFill>
              <a:latin typeface="Times New Roman" panose="02020603050405020304" pitchFamily="18" charset="0"/>
            </a:endParaRPr>
          </a:p>
          <a:p>
            <a:pPr marL="171450" indent="-171450">
              <a:buFont typeface="Wingdings" panose="05000000000000000000" pitchFamily="2" charset="2"/>
              <a:buChar char="Ø"/>
            </a:pPr>
            <a:r>
              <a:rPr lang="ru-RU" sz="1000" b="1" dirty="0">
                <a:solidFill>
                  <a:schemeClr val="accent1">
                    <a:lumMod val="75000"/>
                  </a:schemeClr>
                </a:solidFill>
                <a:latin typeface="Times New Roman" panose="02020603050405020304" pitchFamily="18" charset="0"/>
              </a:rPr>
              <a:t>Перечень методов </a:t>
            </a:r>
            <a:r>
              <a:rPr lang="ru-RU" sz="1000" dirty="0">
                <a:solidFill>
                  <a:schemeClr val="accent1">
                    <a:lumMod val="75000"/>
                  </a:schemeClr>
                </a:solidFill>
                <a:latin typeface="Times New Roman" panose="02020603050405020304" pitchFamily="18" charset="0"/>
              </a:rPr>
              <a:t>оказания медицинской помощи и все </a:t>
            </a:r>
            <a:r>
              <a:rPr lang="ru-RU" sz="1000" dirty="0" err="1">
                <a:solidFill>
                  <a:schemeClr val="accent1">
                    <a:lumMod val="75000"/>
                  </a:schemeClr>
                </a:solidFill>
                <a:latin typeface="Times New Roman" panose="02020603050405020304" pitchFamily="18" charset="0"/>
              </a:rPr>
              <a:t>последущие</a:t>
            </a:r>
            <a:r>
              <a:rPr lang="ru-RU" sz="1000" dirty="0">
                <a:solidFill>
                  <a:schemeClr val="accent1">
                    <a:lumMod val="75000"/>
                  </a:schemeClr>
                </a:solidFill>
                <a:latin typeface="Times New Roman" panose="02020603050405020304" pitchFamily="18" charset="0"/>
              </a:rPr>
              <a:t> </a:t>
            </a:r>
            <a:r>
              <a:rPr lang="ru-RU" sz="1000" b="1" dirty="0">
                <a:solidFill>
                  <a:schemeClr val="accent1">
                    <a:lumMod val="75000"/>
                  </a:schemeClr>
                </a:solidFill>
                <a:latin typeface="Times New Roman" panose="02020603050405020304" pitchFamily="18" charset="0"/>
              </a:rPr>
              <a:t>изменения в нем</a:t>
            </a:r>
            <a:r>
              <a:rPr lang="ru-RU" sz="1000" dirty="0">
                <a:solidFill>
                  <a:schemeClr val="accent1">
                    <a:lumMod val="75000"/>
                  </a:schemeClr>
                </a:solidFill>
                <a:latin typeface="Times New Roman" panose="02020603050405020304" pitchFamily="18" charset="0"/>
              </a:rPr>
              <a:t> </a:t>
            </a:r>
            <a:r>
              <a:rPr lang="ru-RU" sz="1000" b="1" dirty="0">
                <a:solidFill>
                  <a:schemeClr val="accent1">
                    <a:lumMod val="75000"/>
                  </a:schemeClr>
                </a:solidFill>
                <a:latin typeface="Times New Roman" panose="02020603050405020304" pitchFamily="18" charset="0"/>
              </a:rPr>
              <a:t>отражаются в разрешении</a:t>
            </a:r>
            <a:r>
              <a:rPr lang="ru-RU" sz="1000" dirty="0">
                <a:solidFill>
                  <a:schemeClr val="accent1">
                    <a:lumMod val="75000"/>
                  </a:schemeClr>
                </a:solidFill>
                <a:latin typeface="Times New Roman" panose="02020603050405020304" pitchFamily="18" charset="0"/>
              </a:rPr>
              <a:t> администрации парка на осуществление медицинской деятельности</a:t>
            </a:r>
          </a:p>
          <a:p>
            <a:pPr marL="171450" indent="-171450">
              <a:buFont typeface="Wingdings" panose="05000000000000000000" pitchFamily="2" charset="2"/>
              <a:buChar char="Ø"/>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Ø"/>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Ø"/>
            </a:pPr>
            <a:endParaRPr lang="ru-RU" sz="1000" dirty="0">
              <a:solidFill>
                <a:schemeClr val="tx1"/>
              </a:solidFill>
              <a:latin typeface="Times New Roman" panose="02020603050405020304" pitchFamily="18" charset="0"/>
            </a:endParaRPr>
          </a:p>
          <a:p>
            <a:pPr marL="171450" indent="-171450">
              <a:buFont typeface="Wingdings" panose="05000000000000000000" pitchFamily="2" charset="2"/>
              <a:buChar char="Ø"/>
            </a:pPr>
            <a:endParaRPr lang="ru-RU" sz="1000" dirty="0">
              <a:solidFill>
                <a:schemeClr val="tx1"/>
              </a:solidFill>
              <a:latin typeface="Times New Roman" panose="02020603050405020304" pitchFamily="18" charset="0"/>
            </a:endParaRPr>
          </a:p>
        </p:txBody>
      </p:sp>
      <p:pic>
        <p:nvPicPr>
          <p:cNvPr id="7" name="Рисунок 6" descr="Гомеопатия контур">
            <a:extLst>
              <a:ext uri="{FF2B5EF4-FFF2-40B4-BE49-F238E27FC236}">
                <a16:creationId xmlns:a16="http://schemas.microsoft.com/office/drawing/2014/main" id="{E250F96C-BAB3-4131-93CE-580606038E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211" y="432705"/>
            <a:ext cx="595993" cy="498023"/>
          </a:xfrm>
          <a:prstGeom prst="rect">
            <a:avLst/>
          </a:prstGeom>
        </p:spPr>
      </p:pic>
    </p:spTree>
    <p:extLst>
      <p:ext uri="{BB962C8B-B14F-4D97-AF65-F5344CB8AC3E}">
        <p14:creationId xmlns:p14="http://schemas.microsoft.com/office/powerpoint/2010/main" val="3373230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702129"/>
          </a:xfrm>
          <a:solidFill>
            <a:schemeClr val="bg2">
              <a:lumMod val="20000"/>
              <a:lumOff val="80000"/>
            </a:schemeClr>
          </a:solidFill>
        </p:spPr>
        <p:txBody>
          <a:bodyPr anchor="t">
            <a:noAutofit/>
          </a:bodyPr>
          <a:lstStyle/>
          <a:p>
            <a:pPr algn="ctr"/>
            <a:r>
              <a:rPr lang="ru-RU" sz="800" b="1" dirty="0">
                <a:solidFill>
                  <a:schemeClr val="accent1">
                    <a:lumMod val="75000"/>
                  </a:schemeClr>
                </a:solidFill>
                <a:latin typeface="Times New Roman" panose="02020603050405020304" pitchFamily="18" charset="0"/>
                <a:cs typeface="Times New Roman" panose="02020603050405020304" pitchFamily="18" charset="0"/>
              </a:rPr>
              <a:t>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a:t>
            </a:r>
            <a:br>
              <a:rPr lang="en-US" sz="800" b="1" dirty="0">
                <a:solidFill>
                  <a:schemeClr val="accent1">
                    <a:lumMod val="75000"/>
                  </a:schemeClr>
                </a:solidFill>
                <a:latin typeface="Times New Roman" panose="02020603050405020304" pitchFamily="18" charset="0"/>
                <a:cs typeface="Times New Roman" panose="02020603050405020304" pitchFamily="18" charset="0"/>
              </a:rPr>
            </a:b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“巨石”中白工业园创新活动主体法人或个体经营者注册制度</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 2021</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103</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accent1">
                  <a:lumMod val="75000"/>
                </a:schemeClr>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264729" y="922565"/>
            <a:ext cx="5614307" cy="2351313"/>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bg1"/>
                </a:solidFill>
                <a:ea typeface="SimSun" panose="02010600030101010101" pitchFamily="2" charset="-122"/>
              </a:rPr>
              <a:t>为作为</a:t>
            </a:r>
            <a:r>
              <a:rPr lang="zh-CN" altLang="en-US" sz="1200" dirty="0">
                <a:solidFill>
                  <a:schemeClr val="bg1"/>
                </a:solidFill>
                <a:ea typeface="SimSun" panose="02010600030101010101" pitchFamily="2" charset="-122"/>
              </a:rPr>
              <a:t>园区创新活动主体</a:t>
            </a:r>
            <a:r>
              <a:rPr lang="zh-CN" altLang="en-US" sz="1200" b="1" u="sng" dirty="0">
                <a:solidFill>
                  <a:schemeClr val="bg1"/>
                </a:solidFill>
                <a:ea typeface="SimSun" panose="02010600030101010101" pitchFamily="2" charset="-122"/>
              </a:rPr>
              <a:t>入驻中白科技成果转化合作中心或</a:t>
            </a:r>
            <a:endParaRPr lang="en-US" altLang="zh-CN" sz="1200" b="1" u="sng" dirty="0">
              <a:solidFill>
                <a:schemeClr val="bg1"/>
              </a:solidFill>
              <a:ea typeface="SimSun" panose="02010600030101010101" pitchFamily="2" charset="-122"/>
            </a:endParaRPr>
          </a:p>
          <a:p>
            <a:pPr algn="ctr"/>
            <a:r>
              <a:rPr lang="zh-CN" altLang="en-US" sz="1200" b="1" u="sng" dirty="0">
                <a:solidFill>
                  <a:schemeClr val="bg1"/>
                </a:solidFill>
                <a:ea typeface="SimSun" panose="02010600030101010101" pitchFamily="2" charset="-122"/>
              </a:rPr>
              <a:t>为创新活动创造条件的居民企业</a:t>
            </a:r>
            <a:r>
              <a:rPr lang="zh-CN" altLang="en-US" sz="1200" dirty="0">
                <a:solidFill>
                  <a:schemeClr val="bg1"/>
                </a:solidFill>
                <a:ea typeface="SimSun" panose="02010600030101010101" pitchFamily="2" charset="-122"/>
              </a:rPr>
              <a:t>，需向管委会提交：</a:t>
            </a:r>
            <a:endParaRPr lang="en-US" altLang="zh-CN" sz="1200" dirty="0">
              <a:solidFill>
                <a:schemeClr val="bg1"/>
              </a:solidFill>
              <a:ea typeface="SimSun" panose="02010600030101010101" pitchFamily="2" charset="-122"/>
            </a:endParaRPr>
          </a:p>
          <a:p>
            <a:pPr algn="ctr"/>
            <a:endParaRPr lang="en-US" sz="1200" dirty="0">
              <a:solidFill>
                <a:schemeClr val="bg1"/>
              </a:solidFill>
              <a:ea typeface="SimSun" panose="02010600030101010101" pitchFamily="2" charset="-122"/>
            </a:endParaRPr>
          </a:p>
          <a:p>
            <a:pPr marL="171450" indent="-171450">
              <a:buFont typeface="Wingdings" pitchFamily="2" charset="2"/>
              <a:buChar char="Ø"/>
            </a:pPr>
            <a:r>
              <a:rPr lang="ru-RU" sz="1200" dirty="0" err="1">
                <a:solidFill>
                  <a:schemeClr val="bg1"/>
                </a:solidFill>
                <a:ea typeface="SimSun" panose="02010600030101010101" pitchFamily="2" charset="-122"/>
              </a:rPr>
              <a:t>根据</a:t>
            </a:r>
            <a:r>
              <a:rPr lang="en-US" altLang="zh-CN" sz="1200" dirty="0">
                <a:solidFill>
                  <a:schemeClr val="bg1"/>
                </a:solidFill>
                <a:ea typeface="SimSun" panose="02010600030101010101" pitchFamily="2" charset="-122"/>
              </a:rPr>
              <a:t>《</a:t>
            </a:r>
            <a:r>
              <a:rPr lang="ru-RU" sz="1200" dirty="0" err="1">
                <a:solidFill>
                  <a:schemeClr val="bg1"/>
                </a:solidFill>
                <a:ea typeface="SimSun" panose="02010600030101010101" pitchFamily="2" charset="-122"/>
              </a:rPr>
              <a:t>制度</a:t>
            </a:r>
            <a:r>
              <a:rPr lang="en-US" altLang="zh-CN" sz="1200" dirty="0">
                <a:solidFill>
                  <a:schemeClr val="bg1"/>
                </a:solidFill>
                <a:ea typeface="SimSun" panose="02010600030101010101" pitchFamily="2" charset="-122"/>
              </a:rPr>
              <a:t>》</a:t>
            </a:r>
            <a:r>
              <a:rPr lang="zh-CN" altLang="ru-RU" sz="1200" dirty="0">
                <a:solidFill>
                  <a:schemeClr val="bg1"/>
                </a:solidFill>
                <a:ea typeface="SimSun" panose="02010600030101010101" pitchFamily="2" charset="-122"/>
              </a:rPr>
              <a:t>附录</a:t>
            </a:r>
            <a:r>
              <a:rPr lang="ru-RU" sz="1200" dirty="0" err="1">
                <a:solidFill>
                  <a:schemeClr val="bg1"/>
                </a:solidFill>
                <a:ea typeface="SimSun" panose="02010600030101010101" pitchFamily="2" charset="-122"/>
              </a:rPr>
              <a:t>格式填写的</a:t>
            </a:r>
            <a:r>
              <a:rPr lang="ru-RU" sz="1200" b="1" dirty="0" err="1">
                <a:solidFill>
                  <a:schemeClr val="bg1"/>
                </a:solidFill>
                <a:ea typeface="SimSun" panose="02010600030101010101" pitchFamily="2" charset="-122"/>
              </a:rPr>
              <a:t>申请表</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Ø"/>
            </a:pPr>
            <a:endParaRPr lang="en-US" sz="1200" dirty="0">
              <a:solidFill>
                <a:schemeClr val="bg1"/>
              </a:solidFill>
              <a:ea typeface="SimSun" panose="02010600030101010101" pitchFamily="2" charset="-122"/>
            </a:endParaRPr>
          </a:p>
          <a:p>
            <a:pPr marL="171450" indent="-171450">
              <a:buFont typeface="Wingdings" pitchFamily="2" charset="2"/>
              <a:buChar char="Ø"/>
            </a:pPr>
            <a:r>
              <a:rPr lang="ru-RU" sz="1200" dirty="0" err="1">
                <a:solidFill>
                  <a:schemeClr val="bg1"/>
                </a:solidFill>
                <a:ea typeface="SimSun" panose="02010600030101010101" pitchFamily="2" charset="-122"/>
              </a:rPr>
              <a:t>法人需要</a:t>
            </a:r>
            <a:r>
              <a:rPr lang="ru-RU" sz="1200" b="1" dirty="0" err="1">
                <a:solidFill>
                  <a:schemeClr val="bg1"/>
                </a:solidFill>
                <a:ea typeface="SimSun" panose="02010600030101010101" pitchFamily="2" charset="-122"/>
              </a:rPr>
              <a:t>国家注册证书和设立文件</a:t>
            </a:r>
            <a:r>
              <a:rPr lang="ru-RU" sz="1200" dirty="0" err="1">
                <a:solidFill>
                  <a:schemeClr val="bg1"/>
                </a:solidFill>
                <a:ea typeface="SimSun" panose="02010600030101010101" pitchFamily="2" charset="-122"/>
              </a:rPr>
              <a:t>复印件</a:t>
            </a:r>
            <a:r>
              <a:rPr lang="zh-CN" altLang="en-US" sz="1200" dirty="0">
                <a:solidFill>
                  <a:schemeClr val="bg1"/>
                </a:solidFill>
                <a:ea typeface="SimSun" panose="02010600030101010101" pitchFamily="2" charset="-122"/>
              </a:rPr>
              <a:t>，自然人需要国家注册证书和</a:t>
            </a:r>
            <a:r>
              <a:rPr lang="zh-CN" altLang="en-US" sz="1200" b="1" dirty="0">
                <a:solidFill>
                  <a:schemeClr val="bg1"/>
                </a:solidFill>
                <a:ea typeface="SimSun" panose="02010600030101010101" pitchFamily="2" charset="-122"/>
              </a:rPr>
              <a:t>护照</a:t>
            </a:r>
            <a:r>
              <a:rPr lang="zh-CN" altLang="en-US" sz="1200" dirty="0">
                <a:solidFill>
                  <a:schemeClr val="bg1"/>
                </a:solidFill>
                <a:ea typeface="SimSun" panose="02010600030101010101" pitchFamily="2" charset="-122"/>
              </a:rPr>
              <a:t>复印件；</a:t>
            </a:r>
            <a:endParaRPr lang="en-US" altLang="zh-CN" sz="1200" dirty="0">
              <a:solidFill>
                <a:schemeClr val="bg1"/>
              </a:solidFill>
              <a:ea typeface="SimSun" panose="02010600030101010101" pitchFamily="2" charset="-122"/>
            </a:endParaRPr>
          </a:p>
          <a:p>
            <a:pPr marL="171450" indent="-171450">
              <a:buFont typeface="Wingdings" pitchFamily="2" charset="2"/>
              <a:buChar char="Ø"/>
            </a:pPr>
            <a:endParaRPr lang="en-US" altLang="zh-CN" sz="1200" dirty="0">
              <a:solidFill>
                <a:schemeClr val="bg1"/>
              </a:solidFill>
              <a:ea typeface="SimSun" panose="02010600030101010101" pitchFamily="2" charset="-122"/>
            </a:endParaRPr>
          </a:p>
          <a:p>
            <a:pPr marL="171450" indent="-171450">
              <a:buFont typeface="Wingdings" pitchFamily="2" charset="2"/>
              <a:buChar char="Ø"/>
            </a:pPr>
            <a:r>
              <a:rPr lang="ru-RU" sz="1200" dirty="0" err="1">
                <a:solidFill>
                  <a:schemeClr val="bg1"/>
                </a:solidFill>
                <a:ea typeface="SimSun" panose="02010600030101010101" pitchFamily="2" charset="-122"/>
              </a:rPr>
              <a:t>初创企业</a:t>
            </a:r>
            <a:r>
              <a:rPr lang="ru-RU" sz="1200" b="1" dirty="0" err="1">
                <a:solidFill>
                  <a:schemeClr val="bg1"/>
                </a:solidFill>
                <a:ea typeface="SimSun" panose="02010600030101010101" pitchFamily="2" charset="-122"/>
              </a:rPr>
              <a:t>商业孵化协议</a:t>
            </a:r>
            <a:r>
              <a:rPr lang="ru-RU" sz="1200" dirty="0" err="1">
                <a:solidFill>
                  <a:schemeClr val="bg1"/>
                </a:solidFill>
                <a:ea typeface="SimSun" panose="02010600030101010101" pitchFamily="2" charset="-122"/>
              </a:rPr>
              <a:t>复印件或</a:t>
            </a:r>
            <a:r>
              <a:rPr lang="ru-RU" altLang="zh-CN" sz="1200" dirty="0" err="1">
                <a:solidFill>
                  <a:schemeClr val="bg1"/>
                </a:solidFill>
                <a:ea typeface="SimSun" panose="02010600030101010101" pitchFamily="2" charset="-122"/>
              </a:rPr>
              <a:t>初创企业</a:t>
            </a:r>
            <a:r>
              <a:rPr lang="ru-RU" altLang="zh-CN" sz="1200" b="1" dirty="0" err="1">
                <a:solidFill>
                  <a:schemeClr val="bg1"/>
                </a:solidFill>
                <a:ea typeface="SimSun" panose="02010600030101010101" pitchFamily="2" charset="-122"/>
              </a:rPr>
              <a:t>商业</a:t>
            </a:r>
            <a:r>
              <a:rPr lang="zh-CN" altLang="ru-RU" sz="1200" b="1" dirty="0">
                <a:solidFill>
                  <a:schemeClr val="bg1"/>
                </a:solidFill>
                <a:ea typeface="SimSun" panose="02010600030101010101" pitchFamily="2" charset="-122"/>
              </a:rPr>
              <a:t>加速</a:t>
            </a:r>
            <a:r>
              <a:rPr lang="ru-RU" altLang="zh-CN" sz="1200" dirty="0" err="1">
                <a:solidFill>
                  <a:schemeClr val="bg1"/>
                </a:solidFill>
                <a:ea typeface="SimSun" panose="02010600030101010101" pitchFamily="2" charset="-122"/>
              </a:rPr>
              <a:t>协议</a:t>
            </a:r>
            <a:r>
              <a:rPr lang="zh-CN" altLang="ru-RU" sz="1200" dirty="0">
                <a:solidFill>
                  <a:schemeClr val="bg1"/>
                </a:solidFill>
                <a:ea typeface="SimSun" panose="02010600030101010101" pitchFamily="2" charset="-122"/>
              </a:rPr>
              <a:t>复印件</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Ø"/>
            </a:pPr>
            <a:endParaRPr lang="en-US" altLang="zh-CN" sz="1200" dirty="0">
              <a:solidFill>
                <a:schemeClr val="bg1"/>
              </a:solidFill>
              <a:ea typeface="SimSun" panose="02010600030101010101" pitchFamily="2" charset="-122"/>
            </a:endParaRPr>
          </a:p>
          <a:p>
            <a:pPr marL="171450" indent="-171450">
              <a:buFont typeface="Wingdings" pitchFamily="2" charset="2"/>
              <a:buChar char="Ø"/>
            </a:pPr>
            <a:r>
              <a:rPr lang="zh-CN" altLang="en-US" sz="1200" dirty="0">
                <a:solidFill>
                  <a:schemeClr val="bg1"/>
                </a:solidFill>
                <a:ea typeface="SimSun" panose="02010600030101010101" pitchFamily="2" charset="-122"/>
              </a:rPr>
              <a:t>合资封闭式中白工业园区开发股份公司（以下称“开发公司”）或居民企业</a:t>
            </a:r>
            <a:r>
              <a:rPr lang="zh-CN" altLang="en-US" sz="1200" b="1" dirty="0">
                <a:solidFill>
                  <a:schemeClr val="bg1"/>
                </a:solidFill>
                <a:ea typeface="SimSun" panose="02010600030101010101" pitchFamily="2" charset="-122"/>
              </a:rPr>
              <a:t>以其为依据</a:t>
            </a:r>
            <a:r>
              <a:rPr lang="zh-CN" altLang="en-US" sz="1200" dirty="0">
                <a:solidFill>
                  <a:schemeClr val="bg1"/>
                </a:solidFill>
                <a:ea typeface="SimSun" panose="02010600030101010101" pitchFamily="2" charset="-122"/>
              </a:rPr>
              <a:t>决定让申请人</a:t>
            </a:r>
            <a:r>
              <a:rPr lang="zh-CN" altLang="en-US" sz="1200" b="1" dirty="0">
                <a:solidFill>
                  <a:schemeClr val="bg1"/>
                </a:solidFill>
                <a:ea typeface="SimSun" panose="02010600030101010101" pitchFamily="2" charset="-122"/>
              </a:rPr>
              <a:t>入驻孵化或加速</a:t>
            </a:r>
            <a:r>
              <a:rPr lang="zh-CN" altLang="en-US" sz="1200" dirty="0">
                <a:solidFill>
                  <a:schemeClr val="bg1"/>
                </a:solidFill>
                <a:ea typeface="SimSun" panose="02010600030101010101" pitchFamily="2" charset="-122"/>
              </a:rPr>
              <a:t>的</a:t>
            </a:r>
            <a:r>
              <a:rPr lang="zh-CN" altLang="en-US" sz="1200" b="1" dirty="0">
                <a:solidFill>
                  <a:schemeClr val="bg1"/>
                </a:solidFill>
                <a:ea typeface="SimSun" panose="02010600030101010101" pitchFamily="2" charset="-122"/>
              </a:rPr>
              <a:t>文件</a:t>
            </a:r>
            <a:r>
              <a:rPr lang="zh-CN" altLang="en-US" sz="1200" dirty="0">
                <a:solidFill>
                  <a:schemeClr val="bg1"/>
                </a:solidFill>
                <a:ea typeface="SimSun" panose="02010600030101010101" pitchFamily="2" charset="-122"/>
              </a:rPr>
              <a:t>复印件。</a:t>
            </a:r>
            <a:endParaRPr lang="en-US" altLang="zh-CN" sz="1200" dirty="0">
              <a:solidFill>
                <a:schemeClr val="bg1"/>
              </a:solidFill>
              <a:ea typeface="SimSun" panose="02010600030101010101" pitchFamily="2" charset="-122"/>
            </a:endParaRPr>
          </a:p>
          <a:p>
            <a:endParaRPr lang="ru-RU" sz="1100" dirty="0">
              <a:solidFill>
                <a:schemeClr val="bg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375557" y="922566"/>
            <a:ext cx="5551713" cy="2351313"/>
          </a:xfrm>
          <a:prstGeom prst="flowChartAlternateProcess">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000" dirty="0">
                <a:solidFill>
                  <a:schemeClr val="bg1"/>
                </a:solidFill>
                <a:latin typeface="Times New Roman" panose="02020603050405020304" pitchFamily="18" charset="0"/>
              </a:rPr>
              <a:t>Для регистрации в качестве СИДИП </a:t>
            </a:r>
            <a:r>
              <a:rPr lang="ru-RU" sz="1000" b="1" u="sng" dirty="0">
                <a:solidFill>
                  <a:schemeClr val="bg1"/>
                </a:solidFill>
                <a:latin typeface="Times New Roman" panose="02020603050405020304" pitchFamily="18" charset="0"/>
              </a:rPr>
              <a:t>при размещении в Китайско-Белорусском центре сотрудничества в области трансформации научно-технических достижений или у резидента парка, создающего условия для инновационной деятельности,</a:t>
            </a:r>
            <a:r>
              <a:rPr lang="ru-RU" sz="1000" dirty="0">
                <a:solidFill>
                  <a:schemeClr val="bg1"/>
                </a:solidFill>
                <a:latin typeface="Times New Roman" panose="02020603050405020304" pitchFamily="18" charset="0"/>
              </a:rPr>
              <a:t> </a:t>
            </a:r>
          </a:p>
          <a:p>
            <a:pPr algn="ctr"/>
            <a:r>
              <a:rPr lang="ru-RU" sz="1000" dirty="0">
                <a:solidFill>
                  <a:schemeClr val="bg1"/>
                </a:solidFill>
                <a:latin typeface="Times New Roman" panose="02020603050405020304" pitchFamily="18" charset="0"/>
              </a:rPr>
              <a:t>в администрацию парка предоставляются:</a:t>
            </a:r>
          </a:p>
          <a:p>
            <a:pPr algn="ctr"/>
            <a:endParaRPr lang="ru-RU" sz="1000" dirty="0">
              <a:solidFill>
                <a:schemeClr val="bg1"/>
              </a:solidFill>
              <a:latin typeface="Times New Roman" panose="02020603050405020304" pitchFamily="18" charset="0"/>
            </a:endParaRPr>
          </a:p>
          <a:p>
            <a:pPr marL="171450" indent="-171450" algn="just">
              <a:buFont typeface="Wingdings" panose="05000000000000000000" pitchFamily="2" charset="2"/>
              <a:buChar char="Ø"/>
            </a:pPr>
            <a:r>
              <a:rPr lang="ru-RU" sz="1000" b="1" dirty="0">
                <a:solidFill>
                  <a:schemeClr val="bg1"/>
                </a:solidFill>
                <a:latin typeface="Times New Roman" panose="02020603050405020304" pitchFamily="18" charset="0"/>
              </a:rPr>
              <a:t>Заявление</a:t>
            </a:r>
            <a:r>
              <a:rPr lang="ru-RU" sz="1000" dirty="0">
                <a:solidFill>
                  <a:schemeClr val="bg1"/>
                </a:solidFill>
                <a:latin typeface="Times New Roman" panose="02020603050405020304" pitchFamily="18" charset="0"/>
              </a:rPr>
              <a:t> по форме согласно приложению к Положению</a:t>
            </a:r>
          </a:p>
          <a:p>
            <a:pPr marL="171450" indent="-171450" algn="just">
              <a:buFont typeface="Wingdings" panose="05000000000000000000" pitchFamily="2" charset="2"/>
              <a:buChar char="Ø"/>
            </a:pPr>
            <a:r>
              <a:rPr lang="ru-RU" sz="1000" dirty="0">
                <a:solidFill>
                  <a:schemeClr val="bg1"/>
                </a:solidFill>
                <a:latin typeface="Times New Roman" panose="02020603050405020304" pitchFamily="18" charset="0"/>
              </a:rPr>
              <a:t>Копии </a:t>
            </a:r>
            <a:r>
              <a:rPr lang="ru-RU" sz="1000" b="1" dirty="0">
                <a:solidFill>
                  <a:schemeClr val="bg1"/>
                </a:solidFill>
                <a:latin typeface="Times New Roman" panose="02020603050405020304" pitchFamily="18" charset="0"/>
              </a:rPr>
              <a:t>свидетельства о госрегистрации и учредительных документов </a:t>
            </a:r>
            <a:r>
              <a:rPr lang="ru-RU" sz="1000" dirty="0">
                <a:solidFill>
                  <a:schemeClr val="bg1"/>
                </a:solidFill>
                <a:latin typeface="Times New Roman" panose="02020603050405020304" pitchFamily="18" charset="0"/>
              </a:rPr>
              <a:t>- для юрлица и копии свидетельства о госрегистрации и </a:t>
            </a:r>
            <a:r>
              <a:rPr lang="ru-RU" sz="1000" b="1" dirty="0">
                <a:solidFill>
                  <a:schemeClr val="bg1"/>
                </a:solidFill>
                <a:latin typeface="Times New Roman" panose="02020603050405020304" pitchFamily="18" charset="0"/>
              </a:rPr>
              <a:t>паспорта</a:t>
            </a:r>
            <a:r>
              <a:rPr lang="ru-RU" sz="1000" dirty="0">
                <a:solidFill>
                  <a:schemeClr val="bg1"/>
                </a:solidFill>
                <a:latin typeface="Times New Roman" panose="02020603050405020304" pitchFamily="18" charset="0"/>
              </a:rPr>
              <a:t> - для ИП </a:t>
            </a:r>
          </a:p>
          <a:p>
            <a:pPr marL="171450" indent="-171450" algn="just">
              <a:buFont typeface="Wingdings" panose="05000000000000000000" pitchFamily="2" charset="2"/>
              <a:buChar char="Ø"/>
            </a:pPr>
            <a:r>
              <a:rPr lang="ru-RU" sz="1000" dirty="0">
                <a:solidFill>
                  <a:schemeClr val="bg1"/>
                </a:solidFill>
                <a:latin typeface="Times New Roman" panose="02020603050405020304" pitchFamily="18" charset="0"/>
              </a:rPr>
              <a:t>Копия </a:t>
            </a:r>
            <a:r>
              <a:rPr lang="ru-RU" sz="1000" b="1" dirty="0">
                <a:solidFill>
                  <a:schemeClr val="bg1"/>
                </a:solidFill>
                <a:latin typeface="Times New Roman" panose="02020603050405020304" pitchFamily="18" charset="0"/>
              </a:rPr>
              <a:t>соглашения о поддержке бизнес-инкубации </a:t>
            </a:r>
            <a:r>
              <a:rPr lang="ru-RU" sz="1000" dirty="0">
                <a:solidFill>
                  <a:schemeClr val="bg1"/>
                </a:solidFill>
                <a:latin typeface="Times New Roman" panose="02020603050405020304" pitchFamily="18" charset="0"/>
              </a:rPr>
              <a:t>стартап-проекта или копию соглашения о поддержке</a:t>
            </a:r>
            <a:r>
              <a:rPr lang="ru-RU" sz="1000" b="1" dirty="0">
                <a:solidFill>
                  <a:schemeClr val="bg1"/>
                </a:solidFill>
                <a:latin typeface="Times New Roman" panose="02020603050405020304" pitchFamily="18" charset="0"/>
              </a:rPr>
              <a:t> бизнес-акселерации </a:t>
            </a:r>
            <a:r>
              <a:rPr lang="ru-RU" sz="1000" dirty="0">
                <a:solidFill>
                  <a:schemeClr val="bg1"/>
                </a:solidFill>
                <a:latin typeface="Times New Roman" panose="02020603050405020304" pitchFamily="18" charset="0"/>
              </a:rPr>
              <a:t>стартап-проекта</a:t>
            </a:r>
          </a:p>
          <a:p>
            <a:pPr marL="171450" indent="-171450" algn="just">
              <a:buFont typeface="Wingdings" panose="05000000000000000000" pitchFamily="2" charset="2"/>
              <a:buChar char="Ø"/>
            </a:pPr>
            <a:r>
              <a:rPr lang="ru-RU" sz="1000" dirty="0">
                <a:solidFill>
                  <a:schemeClr val="bg1"/>
                </a:solidFill>
                <a:latin typeface="Times New Roman" panose="02020603050405020304" pitchFamily="18" charset="0"/>
              </a:rPr>
              <a:t>Копия </a:t>
            </a:r>
            <a:r>
              <a:rPr lang="ru-RU" sz="1000" b="1" dirty="0">
                <a:solidFill>
                  <a:schemeClr val="bg1"/>
                </a:solidFill>
                <a:latin typeface="Times New Roman" panose="02020603050405020304" pitchFamily="18" charset="0"/>
              </a:rPr>
              <a:t>пакета документов, на основании которых </a:t>
            </a:r>
            <a:r>
              <a:rPr lang="ru-RU" sz="1000" dirty="0">
                <a:solidFill>
                  <a:schemeClr val="bg1"/>
                </a:solidFill>
                <a:latin typeface="Times New Roman" panose="02020603050405020304" pitchFamily="18" charset="0"/>
              </a:rPr>
              <a:t>Китайско-Белорусским совместным закрытым акционерным обществом «Компания по развитию индустриального парка» (далее – совместная компания) либо резидентом парка </a:t>
            </a:r>
            <a:r>
              <a:rPr lang="ru-RU" sz="1000" b="1" dirty="0">
                <a:solidFill>
                  <a:schemeClr val="bg1"/>
                </a:solidFill>
                <a:latin typeface="Times New Roman" panose="02020603050405020304" pitchFamily="18" charset="0"/>
              </a:rPr>
              <a:t>принято решение о размещении на инкубацию или акселерацию</a:t>
            </a:r>
            <a:r>
              <a:rPr lang="ru-RU" sz="1000" dirty="0">
                <a:solidFill>
                  <a:schemeClr val="bg1"/>
                </a:solidFill>
                <a:latin typeface="Times New Roman" panose="02020603050405020304" pitchFamily="18" charset="0"/>
              </a:rPr>
              <a:t> заявителя</a:t>
            </a:r>
          </a:p>
        </p:txBody>
      </p:sp>
      <p:sp>
        <p:nvSpPr>
          <p:cNvPr id="3" name="Прямоугольник: скругленные углы 2">
            <a:extLst>
              <a:ext uri="{FF2B5EF4-FFF2-40B4-BE49-F238E27FC236}">
                <a16:creationId xmlns:a16="http://schemas.microsoft.com/office/drawing/2014/main" id="{045C300A-E264-4219-B657-24702BFF9C4D}"/>
              </a:ext>
            </a:extLst>
          </p:cNvPr>
          <p:cNvSpPr/>
          <p:nvPr/>
        </p:nvSpPr>
        <p:spPr>
          <a:xfrm>
            <a:off x="375558" y="3429000"/>
            <a:ext cx="5551712" cy="1828800"/>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a:solidFill>
                  <a:schemeClr val="bg1"/>
                </a:solidFill>
                <a:latin typeface="Times New Roman" panose="02020603050405020304" pitchFamily="18" charset="0"/>
                <a:cs typeface="Times New Roman" panose="02020603050405020304" pitchFamily="18" charset="0"/>
              </a:rPr>
              <a:t>Для регистрации в качестве СИДИП </a:t>
            </a:r>
            <a:r>
              <a:rPr lang="ru-RU" sz="1000" b="1" u="sng">
                <a:solidFill>
                  <a:schemeClr val="bg1"/>
                </a:solidFill>
                <a:latin typeface="Times New Roman" panose="02020603050405020304" pitchFamily="18" charset="0"/>
                <a:cs typeface="Times New Roman" panose="02020603050405020304" pitchFamily="18" charset="0"/>
              </a:rPr>
              <a:t>без обращения в совместную компанию или к резиденту парка, создающего условия для инновационной деятельности,</a:t>
            </a:r>
            <a:r>
              <a:rPr lang="ru-RU" sz="1000">
                <a:solidFill>
                  <a:schemeClr val="bg1"/>
                </a:solidFill>
                <a:latin typeface="Times New Roman" panose="02020603050405020304" pitchFamily="18" charset="0"/>
                <a:cs typeface="Times New Roman" panose="02020603050405020304" pitchFamily="18" charset="0"/>
              </a:rPr>
              <a:t> в администрацию парка предоставляются:</a:t>
            </a:r>
          </a:p>
          <a:p>
            <a:pPr algn="ctr"/>
            <a:endParaRPr lang="ru-RU" sz="100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q"/>
            </a:pPr>
            <a:r>
              <a:rPr lang="ru-RU" sz="1000" b="1">
                <a:solidFill>
                  <a:schemeClr val="bg1"/>
                </a:solidFill>
                <a:latin typeface="Times New Roman" panose="02020603050405020304" pitchFamily="18" charset="0"/>
                <a:cs typeface="Times New Roman" panose="02020603050405020304" pitchFamily="18" charset="0"/>
              </a:rPr>
              <a:t>Заявление</a:t>
            </a:r>
            <a:r>
              <a:rPr lang="ru-RU" sz="1000">
                <a:solidFill>
                  <a:schemeClr val="bg1"/>
                </a:solidFill>
                <a:latin typeface="Times New Roman" panose="02020603050405020304" pitchFamily="18" charset="0"/>
                <a:cs typeface="Times New Roman" panose="02020603050405020304" pitchFamily="18" charset="0"/>
              </a:rPr>
              <a:t> по форме согласно приложению к Положению</a:t>
            </a:r>
          </a:p>
          <a:p>
            <a:pPr marL="171450" indent="-171450" algn="just">
              <a:buFont typeface="Wingdings" panose="05000000000000000000" pitchFamily="2" charset="2"/>
              <a:buChar char="q"/>
            </a:pPr>
            <a:r>
              <a:rPr lang="ru-RU" sz="1000" b="1">
                <a:solidFill>
                  <a:schemeClr val="bg1"/>
                </a:solidFill>
                <a:latin typeface="Times New Roman" panose="02020603050405020304" pitchFamily="18" charset="0"/>
                <a:cs typeface="Times New Roman" panose="02020603050405020304" pitchFamily="18" charset="0"/>
              </a:rPr>
              <a:t>Технико-экономическое обоснование </a:t>
            </a:r>
            <a:r>
              <a:rPr lang="ru-RU" sz="1000">
                <a:solidFill>
                  <a:schemeClr val="bg1"/>
                </a:solidFill>
                <a:latin typeface="Times New Roman" panose="02020603050405020304" pitchFamily="18" charset="0"/>
                <a:cs typeface="Times New Roman" panose="02020603050405020304" pitchFamily="18" charset="0"/>
              </a:rPr>
              <a:t>инновационного проекта согласно приложению к Положению</a:t>
            </a:r>
          </a:p>
          <a:p>
            <a:pPr marL="171450" indent="-171450" algn="just">
              <a:buFont typeface="Wingdings" panose="05000000000000000000" pitchFamily="2" charset="2"/>
              <a:buChar char="q"/>
            </a:pPr>
            <a:r>
              <a:rPr lang="ru-RU" sz="1000">
                <a:solidFill>
                  <a:schemeClr val="bg1"/>
                </a:solidFill>
                <a:latin typeface="Times New Roman" panose="02020603050405020304" pitchFamily="18" charset="0"/>
                <a:cs typeface="Times New Roman" panose="02020603050405020304" pitchFamily="18" charset="0"/>
              </a:rPr>
              <a:t>Копии </a:t>
            </a:r>
            <a:r>
              <a:rPr lang="ru-RU" sz="1000" b="1">
                <a:solidFill>
                  <a:schemeClr val="bg1"/>
                </a:solidFill>
                <a:latin typeface="Times New Roman" panose="02020603050405020304" pitchFamily="18" charset="0"/>
                <a:cs typeface="Times New Roman" panose="02020603050405020304" pitchFamily="18" charset="0"/>
              </a:rPr>
              <a:t>свидетельства о госрегистрации и учредительных документов </a:t>
            </a:r>
            <a:r>
              <a:rPr lang="ru-RU" sz="1000">
                <a:solidFill>
                  <a:schemeClr val="bg1"/>
                </a:solidFill>
                <a:latin typeface="Times New Roman" panose="02020603050405020304" pitchFamily="18" charset="0"/>
                <a:cs typeface="Times New Roman" panose="02020603050405020304" pitchFamily="18" charset="0"/>
              </a:rPr>
              <a:t>- для юрлица и копии свидетельства о госрегистрации и </a:t>
            </a:r>
            <a:r>
              <a:rPr lang="ru-RU" sz="1000" b="1">
                <a:solidFill>
                  <a:schemeClr val="bg1"/>
                </a:solidFill>
                <a:latin typeface="Times New Roman" panose="02020603050405020304" pitchFamily="18" charset="0"/>
                <a:cs typeface="Times New Roman" panose="02020603050405020304" pitchFamily="18" charset="0"/>
              </a:rPr>
              <a:t>паспорта</a:t>
            </a:r>
            <a:r>
              <a:rPr lang="ru-RU" sz="1000">
                <a:solidFill>
                  <a:schemeClr val="bg1"/>
                </a:solidFill>
                <a:latin typeface="Times New Roman" panose="02020603050405020304" pitchFamily="18" charset="0"/>
                <a:cs typeface="Times New Roman" panose="02020603050405020304" pitchFamily="18" charset="0"/>
              </a:rPr>
              <a:t> - для ИП </a:t>
            </a:r>
          </a:p>
          <a:p>
            <a:pPr marL="171450" indent="-171450" algn="just">
              <a:buFont typeface="Wingdings" panose="05000000000000000000" pitchFamily="2" charset="2"/>
              <a:buChar char="q"/>
            </a:pPr>
            <a:r>
              <a:rPr lang="ru-RU" sz="1000" b="1">
                <a:solidFill>
                  <a:schemeClr val="bg1"/>
                </a:solidFill>
                <a:latin typeface="Times New Roman" panose="02020603050405020304" pitchFamily="18" charset="0"/>
                <a:cs typeface="Times New Roman" panose="02020603050405020304" pitchFamily="18" charset="0"/>
              </a:rPr>
              <a:t>Иные документы</a:t>
            </a:r>
            <a:r>
              <a:rPr lang="ru-RU" sz="1000">
                <a:solidFill>
                  <a:schemeClr val="bg1"/>
                </a:solidFill>
                <a:latin typeface="Times New Roman" panose="02020603050405020304" pitchFamily="18" charset="0"/>
                <a:cs typeface="Times New Roman" panose="02020603050405020304" pitchFamily="18" charset="0"/>
              </a:rPr>
              <a:t>, сопутствующие сертификаты, лицензии и т.п. на усмотрение заявителя или по требованию администрации парка</a:t>
            </a:r>
          </a:p>
        </p:txBody>
      </p:sp>
      <p:sp>
        <p:nvSpPr>
          <p:cNvPr id="4" name="Прямоугольник: скругленные углы 3">
            <a:extLst>
              <a:ext uri="{FF2B5EF4-FFF2-40B4-BE49-F238E27FC236}">
                <a16:creationId xmlns:a16="http://schemas.microsoft.com/office/drawing/2014/main" id="{1ADD05EF-D4F2-4115-B407-DCBAF2C9D301}"/>
              </a:ext>
            </a:extLst>
          </p:cNvPr>
          <p:cNvSpPr/>
          <p:nvPr/>
        </p:nvSpPr>
        <p:spPr>
          <a:xfrm>
            <a:off x="375557" y="5412921"/>
            <a:ext cx="5551712" cy="1322615"/>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Wingdings" panose="05000000000000000000" pitchFamily="2" charset="2"/>
              <a:buChar char="ü"/>
            </a:pPr>
            <a:r>
              <a:rPr lang="ru-RU" sz="1000" b="1" dirty="0">
                <a:solidFill>
                  <a:schemeClr val="bg1"/>
                </a:solidFill>
                <a:latin typeface="Times New Roman" panose="02020603050405020304" pitchFamily="18" charset="0"/>
                <a:cs typeface="Times New Roman" panose="02020603050405020304" pitchFamily="18" charset="0"/>
              </a:rPr>
              <a:t>Решение о регистрации </a:t>
            </a:r>
            <a:r>
              <a:rPr lang="ru-RU" sz="1000" dirty="0">
                <a:solidFill>
                  <a:schemeClr val="bg1"/>
                </a:solidFill>
                <a:latin typeface="Times New Roman" panose="02020603050405020304" pitchFamily="18" charset="0"/>
                <a:cs typeface="Times New Roman" panose="02020603050405020304" pitchFamily="18" charset="0"/>
              </a:rPr>
              <a:t>в качестве СИДИП </a:t>
            </a:r>
            <a:r>
              <a:rPr lang="ru-RU" sz="1000" b="1" dirty="0">
                <a:solidFill>
                  <a:schemeClr val="bg1"/>
                </a:solidFill>
                <a:latin typeface="Times New Roman" panose="02020603050405020304" pitchFamily="18" charset="0"/>
                <a:cs typeface="Times New Roman" panose="02020603050405020304" pitchFamily="18" charset="0"/>
              </a:rPr>
              <a:t>либо об отказе </a:t>
            </a:r>
            <a:r>
              <a:rPr lang="ru-RU" sz="1000" dirty="0">
                <a:solidFill>
                  <a:schemeClr val="bg1"/>
                </a:solidFill>
                <a:latin typeface="Times New Roman" panose="02020603050405020304" pitchFamily="18" charset="0"/>
                <a:cs typeface="Times New Roman" panose="02020603050405020304" pitchFamily="18" charset="0"/>
              </a:rPr>
              <a:t>в такой регистрации принимается администрацией парка </a:t>
            </a:r>
            <a:r>
              <a:rPr lang="ru-RU" sz="1000" b="1" dirty="0">
                <a:solidFill>
                  <a:schemeClr val="bg1"/>
                </a:solidFill>
                <a:latin typeface="Times New Roman" panose="02020603050405020304" pitchFamily="18" charset="0"/>
                <a:cs typeface="Times New Roman" panose="02020603050405020304" pitchFamily="18" charset="0"/>
              </a:rPr>
              <a:t>в течение 5 рабочих дней</a:t>
            </a:r>
            <a:r>
              <a:rPr lang="ru-RU" sz="1000" dirty="0">
                <a:solidFill>
                  <a:schemeClr val="bg1"/>
                </a:solidFill>
                <a:latin typeface="Times New Roman" panose="02020603050405020304" pitchFamily="18" charset="0"/>
                <a:cs typeface="Times New Roman" panose="02020603050405020304" pitchFamily="18" charset="0"/>
              </a:rPr>
              <a:t>, следующих за днем приема документов. В случае необходимости проведения экспертизы этот </a:t>
            </a:r>
            <a:r>
              <a:rPr lang="ru-RU" sz="1000" b="1" dirty="0">
                <a:solidFill>
                  <a:schemeClr val="bg1"/>
                </a:solidFill>
                <a:latin typeface="Times New Roman" panose="02020603050405020304" pitchFamily="18" charset="0"/>
                <a:cs typeface="Times New Roman" panose="02020603050405020304" pitchFamily="18" charset="0"/>
              </a:rPr>
              <a:t>срок продлевается не более, чем на 1 месяц</a:t>
            </a:r>
          </a:p>
          <a:p>
            <a:pPr algn="just"/>
            <a:endParaRPr lang="ru-RU" sz="1000" dirty="0">
              <a:solidFill>
                <a:schemeClr val="bg1"/>
              </a:solidFill>
              <a:latin typeface="Times New Roman" panose="02020603050405020304" pitchFamily="18" charset="0"/>
              <a:cs typeface="Times New Roman" panose="02020603050405020304" pitchFamily="18" charset="0"/>
            </a:endParaRPr>
          </a:p>
          <a:p>
            <a:pPr algn="just"/>
            <a:endParaRPr lang="ru-RU" sz="1000" dirty="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dirty="0">
                <a:solidFill>
                  <a:schemeClr val="bg1"/>
                </a:solidFill>
                <a:latin typeface="Times New Roman" panose="02020603050405020304" pitchFamily="18" charset="0"/>
                <a:cs typeface="Times New Roman" panose="02020603050405020304" pitchFamily="18" charset="0"/>
              </a:rPr>
              <a:t>Свидетельство о регистрации выдается в течение </a:t>
            </a:r>
            <a:r>
              <a:rPr lang="ru-RU" sz="1000" b="1" dirty="0">
                <a:solidFill>
                  <a:schemeClr val="bg1"/>
                </a:solidFill>
                <a:latin typeface="Times New Roman" panose="02020603050405020304" pitchFamily="18" charset="0"/>
                <a:cs typeface="Times New Roman" panose="02020603050405020304" pitchFamily="18" charset="0"/>
              </a:rPr>
              <a:t>3 рабочих дней</a:t>
            </a:r>
            <a:r>
              <a:rPr lang="ru-RU" sz="1000" dirty="0">
                <a:solidFill>
                  <a:schemeClr val="bg1"/>
                </a:solidFill>
                <a:latin typeface="Times New Roman" panose="02020603050405020304" pitchFamily="18" charset="0"/>
                <a:cs typeface="Times New Roman" panose="02020603050405020304" pitchFamily="18" charset="0"/>
              </a:rPr>
              <a:t>. В этот же срок уведомляется налоговая инспекция</a:t>
            </a:r>
          </a:p>
        </p:txBody>
      </p:sp>
      <p:sp>
        <p:nvSpPr>
          <p:cNvPr id="5" name="Прямоугольник: скругленные углы 4">
            <a:extLst>
              <a:ext uri="{FF2B5EF4-FFF2-40B4-BE49-F238E27FC236}">
                <a16:creationId xmlns:a16="http://schemas.microsoft.com/office/drawing/2014/main" id="{C14FBCA1-3FED-4E26-8A60-C2E1554FD8A8}"/>
              </a:ext>
            </a:extLst>
          </p:cNvPr>
          <p:cNvSpPr/>
          <p:nvPr/>
        </p:nvSpPr>
        <p:spPr>
          <a:xfrm>
            <a:off x="6264727" y="3429000"/>
            <a:ext cx="5614307" cy="1828800"/>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err="1">
                <a:solidFill>
                  <a:schemeClr val="bg1"/>
                </a:solidFill>
                <a:ea typeface="SimSun" panose="02010600030101010101" pitchFamily="2" charset="-122"/>
              </a:rPr>
              <a:t>为注册成为园区创新活动主体</a:t>
            </a:r>
            <a:r>
              <a:rPr lang="ru-RU" sz="1100" b="1" u="sng" dirty="0" err="1">
                <a:solidFill>
                  <a:schemeClr val="bg1"/>
                </a:solidFill>
                <a:ea typeface="SimSun" panose="02010600030101010101" pitchFamily="2" charset="-122"/>
              </a:rPr>
              <a:t>而不请求开发公司或为创新活动</a:t>
            </a:r>
            <a:r>
              <a:rPr lang="ru-RU" altLang="zh-CN" sz="1100" b="1" u="sng" dirty="0" err="1">
                <a:solidFill>
                  <a:schemeClr val="bg1"/>
                </a:solidFill>
                <a:ea typeface="SimSun" panose="02010600030101010101" pitchFamily="2" charset="-122"/>
              </a:rPr>
              <a:t>创造</a:t>
            </a:r>
            <a:r>
              <a:rPr lang="ru-RU" sz="1100" b="1" u="sng" dirty="0" err="1">
                <a:solidFill>
                  <a:schemeClr val="bg1"/>
                </a:solidFill>
                <a:ea typeface="SimSun" panose="02010600030101010101" pitchFamily="2" charset="-122"/>
              </a:rPr>
              <a:t>条件的居民企业</a:t>
            </a:r>
            <a:r>
              <a:rPr lang="zh-CN" altLang="en-US" sz="1100" dirty="0">
                <a:solidFill>
                  <a:schemeClr val="bg1"/>
                </a:solidFill>
                <a:ea typeface="SimSun" panose="02010600030101010101" pitchFamily="2" charset="-122"/>
              </a:rPr>
              <a:t>，需向管委会提交：</a:t>
            </a:r>
            <a:endParaRPr lang="en-US" altLang="zh-CN" sz="1100" dirty="0">
              <a:solidFill>
                <a:schemeClr val="bg1"/>
              </a:solidFill>
              <a:ea typeface="SimSun" panose="02010600030101010101" pitchFamily="2" charset="-122"/>
            </a:endParaRPr>
          </a:p>
          <a:p>
            <a:pPr algn="ctr"/>
            <a:endParaRPr lang="en-US" sz="1100" dirty="0">
              <a:solidFill>
                <a:schemeClr val="bg1"/>
              </a:solidFill>
              <a:ea typeface="SimSun" panose="02010600030101010101" pitchFamily="2" charset="-122"/>
            </a:endParaRPr>
          </a:p>
          <a:p>
            <a:pPr marL="171450" indent="-171450">
              <a:lnSpc>
                <a:spcPct val="150000"/>
              </a:lnSpc>
              <a:buFont typeface="Zapf Dingbats"/>
              <a:buChar char="❑"/>
            </a:pPr>
            <a:r>
              <a:rPr lang="ru-RU" sz="1100" dirty="0" err="1">
                <a:solidFill>
                  <a:schemeClr val="bg1"/>
                </a:solidFill>
                <a:ea typeface="SimSun" panose="02010600030101010101" pitchFamily="2" charset="-122"/>
              </a:rPr>
              <a:t>根据</a:t>
            </a:r>
            <a:r>
              <a:rPr lang="en-US" altLang="zh-CN" sz="1100" dirty="0">
                <a:solidFill>
                  <a:schemeClr val="bg1"/>
                </a:solidFill>
                <a:ea typeface="SimSun" panose="02010600030101010101" pitchFamily="2" charset="-122"/>
              </a:rPr>
              <a:t>《</a:t>
            </a:r>
            <a:r>
              <a:rPr lang="ru-RU" sz="1100" dirty="0" err="1">
                <a:solidFill>
                  <a:schemeClr val="bg1"/>
                </a:solidFill>
                <a:ea typeface="SimSun" panose="02010600030101010101" pitchFamily="2" charset="-122"/>
              </a:rPr>
              <a:t>制度</a:t>
            </a:r>
            <a:r>
              <a:rPr lang="en-US" altLang="zh-CN" sz="1100" dirty="0">
                <a:solidFill>
                  <a:schemeClr val="bg1"/>
                </a:solidFill>
                <a:ea typeface="SimSun" panose="02010600030101010101" pitchFamily="2" charset="-122"/>
              </a:rPr>
              <a:t>》</a:t>
            </a:r>
            <a:r>
              <a:rPr lang="ru-RU" sz="1100" dirty="0" err="1">
                <a:solidFill>
                  <a:schemeClr val="bg1"/>
                </a:solidFill>
                <a:ea typeface="SimSun" panose="02010600030101010101" pitchFamily="2" charset="-122"/>
              </a:rPr>
              <a:t>附件格式填写的</a:t>
            </a:r>
            <a:r>
              <a:rPr lang="ru-RU" sz="1100" b="1" u="sng" dirty="0" err="1">
                <a:solidFill>
                  <a:schemeClr val="bg1"/>
                </a:solidFill>
                <a:ea typeface="SimSun" panose="02010600030101010101" pitchFamily="2" charset="-122"/>
              </a:rPr>
              <a:t>申请表</a:t>
            </a:r>
            <a:r>
              <a:rPr lang="zh-CN" altLang="en-US" sz="1100" dirty="0">
                <a:solidFill>
                  <a:schemeClr val="bg1"/>
                </a:solidFill>
                <a:ea typeface="SimSun" panose="02010600030101010101" pitchFamily="2" charset="-122"/>
              </a:rPr>
              <a:t>；</a:t>
            </a:r>
            <a:endParaRPr lang="en-US" altLang="zh-CN" sz="1100" dirty="0">
              <a:solidFill>
                <a:schemeClr val="bg1"/>
              </a:solidFill>
              <a:ea typeface="SimSun" panose="02010600030101010101" pitchFamily="2" charset="-122"/>
            </a:endParaRPr>
          </a:p>
          <a:p>
            <a:pPr marL="171450" indent="-171450">
              <a:lnSpc>
                <a:spcPct val="150000"/>
              </a:lnSpc>
              <a:buFont typeface="Zapf Dingbats"/>
              <a:buChar char="❑"/>
            </a:pPr>
            <a:r>
              <a:rPr lang="ru-RU" sz="1100" dirty="0" err="1">
                <a:solidFill>
                  <a:schemeClr val="bg1"/>
                </a:solidFill>
                <a:ea typeface="SimSun" panose="02010600030101010101" pitchFamily="2" charset="-122"/>
              </a:rPr>
              <a:t>根据</a:t>
            </a:r>
            <a:r>
              <a:rPr lang="en-US" altLang="zh-CN" sz="1100" dirty="0">
                <a:solidFill>
                  <a:schemeClr val="bg1"/>
                </a:solidFill>
                <a:ea typeface="SimSun" panose="02010600030101010101" pitchFamily="2" charset="-122"/>
              </a:rPr>
              <a:t>《</a:t>
            </a:r>
            <a:r>
              <a:rPr lang="ru-RU" sz="1100" dirty="0" err="1">
                <a:solidFill>
                  <a:schemeClr val="bg1"/>
                </a:solidFill>
                <a:ea typeface="SimSun" panose="02010600030101010101" pitchFamily="2" charset="-122"/>
              </a:rPr>
              <a:t>制度</a:t>
            </a:r>
            <a:r>
              <a:rPr lang="en-US" altLang="zh-CN" sz="1100" dirty="0">
                <a:solidFill>
                  <a:schemeClr val="bg1"/>
                </a:solidFill>
                <a:ea typeface="SimSun" panose="02010600030101010101" pitchFamily="2" charset="-122"/>
              </a:rPr>
              <a:t>》</a:t>
            </a:r>
            <a:r>
              <a:rPr lang="ru-RU" sz="1100" dirty="0" err="1">
                <a:solidFill>
                  <a:schemeClr val="bg1"/>
                </a:solidFill>
                <a:ea typeface="SimSun" panose="02010600030101010101" pitchFamily="2" charset="-122"/>
              </a:rPr>
              <a:t>附件格式编制的创新项目</a:t>
            </a:r>
            <a:r>
              <a:rPr lang="ru-RU" sz="1100" b="1" dirty="0" err="1">
                <a:solidFill>
                  <a:schemeClr val="bg1"/>
                </a:solidFill>
                <a:ea typeface="SimSun" panose="02010600030101010101" pitchFamily="2" charset="-122"/>
              </a:rPr>
              <a:t>可行性分析报告</a:t>
            </a:r>
            <a:r>
              <a:rPr lang="zh-CN" altLang="en-US" sz="1100" dirty="0">
                <a:solidFill>
                  <a:schemeClr val="bg1"/>
                </a:solidFill>
                <a:ea typeface="SimSun" panose="02010600030101010101" pitchFamily="2" charset="-122"/>
              </a:rPr>
              <a:t>；</a:t>
            </a:r>
            <a:endParaRPr lang="en-US" altLang="zh-CN" sz="1100" dirty="0">
              <a:solidFill>
                <a:schemeClr val="bg1"/>
              </a:solidFill>
              <a:ea typeface="SimSun" panose="02010600030101010101" pitchFamily="2" charset="-122"/>
            </a:endParaRPr>
          </a:p>
          <a:p>
            <a:pPr marL="171450" indent="-171450">
              <a:lnSpc>
                <a:spcPct val="150000"/>
              </a:lnSpc>
              <a:buFont typeface="Zapf Dingbats"/>
              <a:buChar char="❑"/>
            </a:pPr>
            <a:r>
              <a:rPr lang="ru-RU" altLang="zh-CN" sz="1100" dirty="0" err="1">
                <a:solidFill>
                  <a:schemeClr val="bg1"/>
                </a:solidFill>
                <a:ea typeface="SimSun" panose="02010600030101010101" pitchFamily="2" charset="-122"/>
              </a:rPr>
              <a:t>法人需要</a:t>
            </a:r>
            <a:r>
              <a:rPr lang="ru-RU" altLang="zh-CN" sz="1100" b="1" dirty="0" err="1">
                <a:solidFill>
                  <a:schemeClr val="bg1"/>
                </a:solidFill>
                <a:ea typeface="SimSun" panose="02010600030101010101" pitchFamily="2" charset="-122"/>
              </a:rPr>
              <a:t>国家注册证书和设立文件</a:t>
            </a:r>
            <a:r>
              <a:rPr lang="ru-RU" altLang="zh-CN" sz="1100" dirty="0" err="1">
                <a:solidFill>
                  <a:schemeClr val="bg1"/>
                </a:solidFill>
                <a:ea typeface="SimSun" panose="02010600030101010101" pitchFamily="2" charset="-122"/>
              </a:rPr>
              <a:t>复印件</a:t>
            </a:r>
            <a:r>
              <a:rPr lang="zh-CN" altLang="en-US" sz="1100" dirty="0">
                <a:solidFill>
                  <a:schemeClr val="bg1"/>
                </a:solidFill>
                <a:ea typeface="SimSun" panose="02010600030101010101" pitchFamily="2" charset="-122"/>
              </a:rPr>
              <a:t>，自然人需要国家注册证书和</a:t>
            </a:r>
            <a:r>
              <a:rPr lang="zh-CN" altLang="en-US" sz="1100" b="1" dirty="0">
                <a:solidFill>
                  <a:schemeClr val="bg1"/>
                </a:solidFill>
                <a:ea typeface="SimSun" panose="02010600030101010101" pitchFamily="2" charset="-122"/>
              </a:rPr>
              <a:t>护照</a:t>
            </a:r>
            <a:r>
              <a:rPr lang="zh-CN" altLang="en-US" sz="1100" dirty="0">
                <a:solidFill>
                  <a:schemeClr val="bg1"/>
                </a:solidFill>
                <a:ea typeface="SimSun" panose="02010600030101010101" pitchFamily="2" charset="-122"/>
              </a:rPr>
              <a:t>复印件；</a:t>
            </a:r>
            <a:endParaRPr lang="en-US" altLang="zh-CN" sz="1100" dirty="0">
              <a:solidFill>
                <a:schemeClr val="bg1"/>
              </a:solidFill>
              <a:ea typeface="SimSun" panose="02010600030101010101" pitchFamily="2" charset="-122"/>
            </a:endParaRPr>
          </a:p>
          <a:p>
            <a:pPr marL="171450" indent="-171450">
              <a:lnSpc>
                <a:spcPct val="150000"/>
              </a:lnSpc>
              <a:buFont typeface="Zapf Dingbats"/>
              <a:buChar char="❑"/>
            </a:pPr>
            <a:r>
              <a:rPr lang="zh-CN" altLang="en-US" sz="1100" dirty="0">
                <a:solidFill>
                  <a:schemeClr val="bg1"/>
                </a:solidFill>
                <a:ea typeface="SimSun" panose="02010600030101010101" pitchFamily="2" charset="-122"/>
              </a:rPr>
              <a:t>申请人认为需要的或者管委会要求的证书许可等的</a:t>
            </a:r>
            <a:r>
              <a:rPr lang="zh-CN" altLang="en-US" sz="1100" b="1" dirty="0">
                <a:solidFill>
                  <a:schemeClr val="bg1"/>
                </a:solidFill>
                <a:ea typeface="SimSun" panose="02010600030101010101" pitchFamily="2" charset="-122"/>
              </a:rPr>
              <a:t>其他</a:t>
            </a:r>
            <a:r>
              <a:rPr lang="zh-CN" altLang="en-US" sz="1100" dirty="0">
                <a:solidFill>
                  <a:schemeClr val="bg1"/>
                </a:solidFill>
                <a:ea typeface="SimSun" panose="02010600030101010101" pitchFamily="2" charset="-122"/>
              </a:rPr>
              <a:t>伴随</a:t>
            </a:r>
            <a:r>
              <a:rPr lang="zh-CN" altLang="en-US" sz="1100" b="1" dirty="0">
                <a:solidFill>
                  <a:schemeClr val="bg1"/>
                </a:solidFill>
                <a:ea typeface="SimSun" panose="02010600030101010101" pitchFamily="2" charset="-122"/>
              </a:rPr>
              <a:t>文件</a:t>
            </a:r>
            <a:r>
              <a:rPr lang="zh-CN" altLang="en-US" sz="1100" dirty="0">
                <a:solidFill>
                  <a:schemeClr val="bg1"/>
                </a:solidFill>
                <a:ea typeface="SimSun" panose="02010600030101010101" pitchFamily="2" charset="-122"/>
              </a:rPr>
              <a:t>。</a:t>
            </a:r>
            <a:endParaRPr lang="en-US" altLang="zh-CN" sz="1100" dirty="0">
              <a:solidFill>
                <a:schemeClr val="bg1"/>
              </a:solidFill>
              <a:ea typeface="SimSun" panose="02010600030101010101" pitchFamily="2" charset="-122"/>
            </a:endParaRPr>
          </a:p>
          <a:p>
            <a:pPr marL="171450" indent="-171450">
              <a:buFont typeface="Wingdings" pitchFamily="2" charset="2"/>
              <a:buChar char="p"/>
            </a:pPr>
            <a:endParaRPr lang="ru-RU" sz="1100" dirty="0">
              <a:solidFill>
                <a:schemeClr val="bg1"/>
              </a:solidFill>
              <a:ea typeface="SimSun" panose="02010600030101010101" pitchFamily="2" charset="-122"/>
            </a:endParaRPr>
          </a:p>
        </p:txBody>
      </p:sp>
      <p:sp>
        <p:nvSpPr>
          <p:cNvPr id="6" name="Прямоугольник: скругленные углы 5">
            <a:extLst>
              <a:ext uri="{FF2B5EF4-FFF2-40B4-BE49-F238E27FC236}">
                <a16:creationId xmlns:a16="http://schemas.microsoft.com/office/drawing/2014/main" id="{F58C8C2F-F696-42BC-B6C2-55AC5B6D0EDC}"/>
              </a:ext>
            </a:extLst>
          </p:cNvPr>
          <p:cNvSpPr/>
          <p:nvPr/>
        </p:nvSpPr>
        <p:spPr>
          <a:xfrm>
            <a:off x="6264727" y="5412921"/>
            <a:ext cx="5614308" cy="1322615"/>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itchFamily="2" charset="2"/>
              <a:buChar char="ü"/>
            </a:pPr>
            <a:r>
              <a:rPr lang="ru-RU" sz="1200" dirty="0" err="1">
                <a:solidFill>
                  <a:schemeClr val="bg1"/>
                </a:solidFill>
                <a:ea typeface="SimSun" panose="02010600030101010101" pitchFamily="2" charset="-122"/>
              </a:rPr>
              <a:t>自接收文件之日后</a:t>
            </a:r>
            <a:r>
              <a:rPr lang="en-US" altLang="zh-CN" sz="1200" b="1" dirty="0">
                <a:solidFill>
                  <a:schemeClr val="bg1"/>
                </a:solidFill>
                <a:latin typeface="SimSun" panose="02010600030101010101" pitchFamily="2" charset="-122"/>
                <a:ea typeface="SimSun" panose="02010600030101010101" pitchFamily="2" charset="-122"/>
              </a:rPr>
              <a:t>5</a:t>
            </a:r>
            <a:r>
              <a:rPr lang="zh-CN" altLang="en-US" sz="1200" b="1" dirty="0">
                <a:solidFill>
                  <a:schemeClr val="bg1"/>
                </a:solidFill>
                <a:latin typeface="SimSun" panose="02010600030101010101" pitchFamily="2" charset="-122"/>
                <a:ea typeface="SimSun" panose="02010600030101010101" pitchFamily="2" charset="-122"/>
              </a:rPr>
              <a:t>个工作日</a:t>
            </a:r>
            <a:r>
              <a:rPr lang="zh-CN" altLang="en-US" sz="1200" dirty="0">
                <a:solidFill>
                  <a:schemeClr val="bg1"/>
                </a:solidFill>
                <a:latin typeface="SimSun" panose="02010600030101010101" pitchFamily="2" charset="-122"/>
                <a:ea typeface="SimSun" panose="02010600030101010101" pitchFamily="2" charset="-122"/>
              </a:rPr>
              <a:t>内，</a:t>
            </a:r>
            <a:r>
              <a:rPr lang="ru-RU" altLang="zh-CN" sz="1200" dirty="0" err="1">
                <a:solidFill>
                  <a:schemeClr val="bg1"/>
                </a:solidFill>
                <a:ea typeface="SimSun" panose="02010600030101010101" pitchFamily="2" charset="-122"/>
              </a:rPr>
              <a:t>管委会</a:t>
            </a:r>
            <a:r>
              <a:rPr lang="zh-CN" altLang="en-US" sz="1200" dirty="0">
                <a:solidFill>
                  <a:schemeClr val="bg1"/>
                </a:solidFill>
                <a:latin typeface="SimSun" panose="02010600030101010101" pitchFamily="2" charset="-122"/>
                <a:ea typeface="SimSun" panose="02010600030101010101" pitchFamily="2" charset="-122"/>
              </a:rPr>
              <a:t>作出</a:t>
            </a:r>
            <a:r>
              <a:rPr lang="zh-CN" altLang="en-US" sz="1200" b="1" dirty="0">
                <a:solidFill>
                  <a:schemeClr val="bg1"/>
                </a:solidFill>
                <a:latin typeface="SimSun" panose="02010600030101010101" pitchFamily="2" charset="-122"/>
                <a:ea typeface="SimSun" panose="02010600030101010101" pitchFamily="2" charset="-122"/>
              </a:rPr>
              <a:t>注册或拒绝注册</a:t>
            </a:r>
            <a:r>
              <a:rPr lang="zh-CN" altLang="en-US" sz="1200" dirty="0">
                <a:solidFill>
                  <a:schemeClr val="bg1"/>
                </a:solidFill>
                <a:latin typeface="SimSun" panose="02010600030101010101" pitchFamily="2" charset="-122"/>
                <a:ea typeface="SimSun" panose="02010600030101010101" pitchFamily="2" charset="-122"/>
              </a:rPr>
              <a:t>成为园区创新活动主体</a:t>
            </a:r>
            <a:r>
              <a:rPr lang="zh-CN" altLang="en-US" sz="1200" b="1" dirty="0">
                <a:solidFill>
                  <a:schemeClr val="bg1"/>
                </a:solidFill>
                <a:latin typeface="SimSun" panose="02010600030101010101" pitchFamily="2" charset="-122"/>
                <a:ea typeface="SimSun" panose="02010600030101010101" pitchFamily="2" charset="-122"/>
              </a:rPr>
              <a:t>的决定</a:t>
            </a:r>
            <a:r>
              <a:rPr lang="zh-CN" altLang="en-US" sz="1200" dirty="0">
                <a:solidFill>
                  <a:schemeClr val="bg1"/>
                </a:solidFill>
                <a:latin typeface="SimSun" panose="02010600030101010101" pitchFamily="2" charset="-122"/>
                <a:ea typeface="SimSun" panose="02010600030101010101" pitchFamily="2" charset="-122"/>
              </a:rPr>
              <a:t>。在需要进行鉴定的情况下此期限可以</a:t>
            </a:r>
            <a:r>
              <a:rPr lang="zh-CN" altLang="en-US" sz="1200" b="1" dirty="0">
                <a:solidFill>
                  <a:schemeClr val="bg1"/>
                </a:solidFill>
                <a:latin typeface="SimSun" panose="02010600030101010101" pitchFamily="2" charset="-122"/>
                <a:ea typeface="SimSun" panose="02010600030101010101" pitchFamily="2" charset="-122"/>
              </a:rPr>
              <a:t>最多延长</a:t>
            </a:r>
            <a:r>
              <a:rPr lang="en-US" altLang="zh-CN" sz="1200" b="1" dirty="0">
                <a:solidFill>
                  <a:schemeClr val="bg1"/>
                </a:solidFill>
                <a:latin typeface="SimSun" panose="02010600030101010101" pitchFamily="2" charset="-122"/>
                <a:ea typeface="SimSun" panose="02010600030101010101" pitchFamily="2" charset="-122"/>
              </a:rPr>
              <a:t>1</a:t>
            </a:r>
            <a:r>
              <a:rPr lang="zh-CN" altLang="en-US" sz="1200" b="1" dirty="0">
                <a:solidFill>
                  <a:schemeClr val="bg1"/>
                </a:solidFill>
                <a:latin typeface="SimSun" panose="02010600030101010101" pitchFamily="2" charset="-122"/>
                <a:ea typeface="SimSun" panose="02010600030101010101" pitchFamily="2" charset="-122"/>
              </a:rPr>
              <a:t>个月</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ü"/>
            </a:pP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Wingdings" pitchFamily="2" charset="2"/>
              <a:buChar char="ü"/>
            </a:pPr>
            <a:r>
              <a:rPr lang="ru-RU" sz="1200" dirty="0" err="1">
                <a:solidFill>
                  <a:schemeClr val="bg1"/>
                </a:solidFill>
                <a:ea typeface="SimSun" panose="02010600030101010101" pitchFamily="2" charset="-122"/>
              </a:rPr>
              <a:t>注册证书于</a:t>
            </a:r>
            <a:r>
              <a:rPr lang="en-US" altLang="zh-CN" sz="1200" b="1" dirty="0">
                <a:solidFill>
                  <a:schemeClr val="bg1"/>
                </a:solidFill>
                <a:latin typeface="SimSun" panose="02010600030101010101" pitchFamily="2" charset="-122"/>
                <a:ea typeface="SimSun" panose="02010600030101010101" pitchFamily="2" charset="-122"/>
              </a:rPr>
              <a:t>3</a:t>
            </a:r>
            <a:r>
              <a:rPr lang="zh-CN" altLang="en-US" sz="1200" b="1" dirty="0">
                <a:solidFill>
                  <a:schemeClr val="bg1"/>
                </a:solidFill>
                <a:latin typeface="SimSun" panose="02010600030101010101" pitchFamily="2" charset="-122"/>
                <a:ea typeface="SimSun" panose="02010600030101010101" pitchFamily="2" charset="-122"/>
              </a:rPr>
              <a:t>个工作日</a:t>
            </a:r>
            <a:r>
              <a:rPr lang="zh-CN" altLang="en-US" sz="1200" dirty="0">
                <a:solidFill>
                  <a:schemeClr val="bg1"/>
                </a:solidFill>
                <a:latin typeface="SimSun" panose="02010600030101010101" pitchFamily="2" charset="-122"/>
                <a:ea typeface="SimSun" panose="02010600030101010101" pitchFamily="2" charset="-122"/>
              </a:rPr>
              <a:t>内颁发。在同等期限内告知税务检查机关。</a:t>
            </a:r>
            <a:endParaRPr lang="ru-RU" sz="1200" dirty="0">
              <a:solidFill>
                <a:schemeClr val="bg1"/>
              </a:solidFill>
              <a:ea typeface="SimSun" panose="02010600030101010101" pitchFamily="2" charset="-122"/>
            </a:endParaRPr>
          </a:p>
        </p:txBody>
      </p:sp>
      <p:pic>
        <p:nvPicPr>
          <p:cNvPr id="9" name="Рисунок 8" descr="Лампочка и шестеренка контур">
            <a:extLst>
              <a:ext uri="{FF2B5EF4-FFF2-40B4-BE49-F238E27FC236}">
                <a16:creationId xmlns:a16="http://schemas.microsoft.com/office/drawing/2014/main" id="{F4AE6F0C-8DB6-4BE3-B12C-F1EF15290A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211" y="310243"/>
            <a:ext cx="647700" cy="514350"/>
          </a:xfrm>
          <a:prstGeom prst="rect">
            <a:avLst/>
          </a:prstGeom>
        </p:spPr>
      </p:pic>
    </p:spTree>
    <p:extLst>
      <p:ext uri="{BB962C8B-B14F-4D97-AF65-F5344CB8AC3E}">
        <p14:creationId xmlns:p14="http://schemas.microsoft.com/office/powerpoint/2010/main" val="1964294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677625"/>
          </a:xfrm>
          <a:solidFill>
            <a:schemeClr val="bg2">
              <a:lumMod val="20000"/>
              <a:lumOff val="80000"/>
            </a:schemeClr>
          </a:solidFill>
        </p:spPr>
        <p:txBody>
          <a:bodyPr anchor="t">
            <a:noAutofit/>
          </a:bodyPr>
          <a:lstStyle/>
          <a:p>
            <a:pPr algn="ctr"/>
            <a:r>
              <a:rPr lang="ru-RU" sz="900" b="1" dirty="0">
                <a:solidFill>
                  <a:schemeClr val="bg2">
                    <a:lumMod val="50000"/>
                  </a:schemeClr>
                </a:solidFill>
                <a:latin typeface="Times New Roman" panose="02020603050405020304" pitchFamily="18" charset="0"/>
                <a:cs typeface="Times New Roman" panose="02020603050405020304" pitchFamily="18" charset="0"/>
              </a:rPr>
              <a:t>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a:t>
            </a:r>
            <a:br>
              <a:rPr lang="en-US" sz="900" b="1" dirty="0">
                <a:solidFill>
                  <a:schemeClr val="bg2">
                    <a:lumMod val="50000"/>
                  </a:schemeClr>
                </a:solidFill>
                <a:latin typeface="Times New Roman" panose="02020603050405020304" pitchFamily="18" charset="0"/>
                <a:cs typeface="Times New Roman" panose="02020603050405020304" pitchFamily="18" charset="0"/>
              </a:rPr>
            </a:b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“巨石”中白工业园创新活动主体法人或个体经营者注册办法</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 </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103</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br>
              <a:rPr lang="zh-CN" altLang="en-US" sz="1200" b="1" dirty="0">
                <a:solidFill>
                  <a:schemeClr val="bg2">
                    <a:lumMod val="50000"/>
                  </a:schemeClr>
                </a:solidFill>
                <a:latin typeface="Times New Roman" panose="02020603050405020304" pitchFamily="18" charset="0"/>
                <a:cs typeface="Times New Roman" panose="02020603050405020304" pitchFamily="18" charset="0"/>
              </a:rPr>
            </a:b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264733" y="906228"/>
            <a:ext cx="5614303" cy="2098225"/>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bg1"/>
                </a:solidFill>
                <a:ea typeface="SimSun" panose="02010600030101010101" pitchFamily="2" charset="-122"/>
              </a:rPr>
              <a:t>下列情况下</a:t>
            </a:r>
            <a:r>
              <a:rPr lang="zh-CN" altLang="en-US" sz="1200" dirty="0">
                <a:solidFill>
                  <a:schemeClr val="bg1"/>
                </a:solidFill>
                <a:latin typeface="SimSun" panose="02010600030101010101" pitchFamily="2" charset="-122"/>
                <a:ea typeface="SimSun" panose="02010600030101010101" pitchFamily="2" charset="-122"/>
              </a:rPr>
              <a:t>，</a:t>
            </a:r>
            <a:r>
              <a:rPr lang="ru-RU" sz="1200" dirty="0" err="1">
                <a:solidFill>
                  <a:schemeClr val="bg1"/>
                </a:solidFill>
                <a:ea typeface="SimSun" panose="02010600030101010101" pitchFamily="2" charset="-122"/>
              </a:rPr>
              <a:t>管委会可以</a:t>
            </a:r>
            <a:r>
              <a:rPr lang="ru-RU" sz="1200" b="1" u="sng" dirty="0" err="1">
                <a:solidFill>
                  <a:schemeClr val="bg1"/>
                </a:solidFill>
                <a:ea typeface="SimSun" panose="02010600030101010101" pitchFamily="2" charset="-122"/>
              </a:rPr>
              <a:t>拒绝注册成为园区创新活动主体</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algn="ctr"/>
            <a:endParaRPr lang="en-US" sz="1200" dirty="0">
              <a:solidFill>
                <a:schemeClr val="bg1"/>
              </a:solidFill>
              <a:ea typeface="SimSun" panose="02010600030101010101" pitchFamily="2" charset="-122"/>
            </a:endParaRPr>
          </a:p>
          <a:p>
            <a:pPr marL="171450" indent="-171450">
              <a:buFont typeface="Zapf Dingbats"/>
              <a:buChar char="❑"/>
            </a:pPr>
            <a:r>
              <a:rPr lang="zh-CN" altLang="en-US" sz="1200" dirty="0">
                <a:solidFill>
                  <a:schemeClr val="bg1"/>
                </a:solidFill>
                <a:ea typeface="SimSun" panose="02010600030101010101" pitchFamily="2" charset="-122"/>
              </a:rPr>
              <a:t>注册申请表及所附文件的</a:t>
            </a:r>
            <a:r>
              <a:rPr lang="zh-CN" altLang="en-US" sz="1200" b="1" dirty="0">
                <a:solidFill>
                  <a:schemeClr val="bg1"/>
                </a:solidFill>
                <a:ea typeface="SimSun" panose="02010600030101010101" pitchFamily="2" charset="-122"/>
              </a:rPr>
              <a:t>办理违反</a:t>
            </a:r>
            <a:r>
              <a:rPr lang="zh-CN" altLang="en-US" sz="1200" dirty="0">
                <a:solidFill>
                  <a:schemeClr val="bg1"/>
                </a:solidFill>
                <a:ea typeface="SimSun" panose="02010600030101010101" pitchFamily="2" charset="-122"/>
              </a:rPr>
              <a:t>了要求和程序；</a:t>
            </a:r>
            <a:endParaRPr lang="en-US" altLang="zh-CN" sz="1200" dirty="0">
              <a:solidFill>
                <a:schemeClr val="bg1"/>
              </a:solidFill>
              <a:ea typeface="SimSun" panose="02010600030101010101" pitchFamily="2" charset="-122"/>
            </a:endParaRPr>
          </a:p>
          <a:p>
            <a:pPr marL="171450" indent="-171450">
              <a:buFont typeface="Zapf Dingbats"/>
              <a:buChar char="❑"/>
            </a:pPr>
            <a:r>
              <a:rPr lang="zh-CN" altLang="en-US" sz="1200" b="1" dirty="0">
                <a:solidFill>
                  <a:schemeClr val="bg1"/>
                </a:solidFill>
                <a:ea typeface="SimSun" panose="02010600030101010101" pitchFamily="2" charset="-122"/>
              </a:rPr>
              <a:t>未提交</a:t>
            </a:r>
            <a:r>
              <a:rPr lang="zh-CN" altLang="en-US" sz="1200" dirty="0">
                <a:solidFill>
                  <a:schemeClr val="bg1"/>
                </a:solidFill>
                <a:ea typeface="SimSun" panose="02010600030101010101" pitchFamily="2" charset="-122"/>
              </a:rPr>
              <a:t>所有必需的注册文件；</a:t>
            </a:r>
            <a:endParaRPr lang="en-US" altLang="zh-CN" sz="1200" dirty="0">
              <a:solidFill>
                <a:schemeClr val="bg1"/>
              </a:solidFill>
              <a:ea typeface="SimSun" panose="02010600030101010101" pitchFamily="2" charset="-122"/>
            </a:endParaRPr>
          </a:p>
          <a:p>
            <a:pPr marL="171450" indent="-171450">
              <a:buFont typeface="Zapf Dingbats"/>
              <a:buChar char="❑"/>
            </a:pPr>
            <a:r>
              <a:rPr lang="zh-CN" altLang="en-US" sz="1200" dirty="0">
                <a:solidFill>
                  <a:schemeClr val="bg1"/>
                </a:solidFill>
                <a:ea typeface="SimSun" panose="02010600030101010101" pitchFamily="2" charset="-122"/>
              </a:rPr>
              <a:t>法人或个体经营者</a:t>
            </a:r>
            <a:r>
              <a:rPr lang="zh-CN" altLang="en-US" sz="1200" b="1" dirty="0">
                <a:solidFill>
                  <a:schemeClr val="bg1"/>
                </a:solidFill>
                <a:ea typeface="SimSun" panose="02010600030101010101" pitchFamily="2" charset="-122"/>
              </a:rPr>
              <a:t>住所不符合</a:t>
            </a:r>
            <a:r>
              <a:rPr lang="zh-CN" altLang="en-US" sz="1200" dirty="0">
                <a:solidFill>
                  <a:schemeClr val="bg1"/>
                </a:solidFill>
                <a:ea typeface="SimSun" panose="02010600030101010101" pitchFamily="2" charset="-122"/>
              </a:rPr>
              <a:t>在园区内注册的</a:t>
            </a:r>
            <a:r>
              <a:rPr lang="zh-CN" altLang="en-US" sz="1200" b="1" dirty="0">
                <a:solidFill>
                  <a:schemeClr val="bg1"/>
                </a:solidFill>
                <a:ea typeface="SimSun" panose="02010600030101010101" pitchFamily="2" charset="-122"/>
              </a:rPr>
              <a:t>条件</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Zapf Dingbats"/>
              <a:buChar char="❑"/>
            </a:pPr>
            <a:r>
              <a:rPr lang="zh-CN" altLang="en-US" sz="1200" dirty="0">
                <a:solidFill>
                  <a:schemeClr val="bg1"/>
                </a:solidFill>
                <a:ea typeface="SimSun" panose="02010600030101010101" pitchFamily="2" charset="-122"/>
              </a:rPr>
              <a:t>拟在园区范围内从事创新活动的法人或个体经营者</a:t>
            </a:r>
            <a:r>
              <a:rPr lang="zh-CN" altLang="en-US" sz="1200" b="1" dirty="0">
                <a:solidFill>
                  <a:schemeClr val="bg1"/>
                </a:solidFill>
                <a:ea typeface="SimSun" panose="02010600030101010101" pitchFamily="2" charset="-122"/>
              </a:rPr>
              <a:t>不符合园区</a:t>
            </a:r>
            <a:r>
              <a:rPr lang="zh-CN" altLang="en-US" sz="1200" dirty="0">
                <a:solidFill>
                  <a:schemeClr val="bg1"/>
                </a:solidFill>
                <a:ea typeface="SimSun" panose="02010600030101010101" pitchFamily="2" charset="-122"/>
              </a:rPr>
              <a:t>活动</a:t>
            </a:r>
            <a:r>
              <a:rPr lang="zh-CN" altLang="en-US" sz="1200" b="1" dirty="0">
                <a:solidFill>
                  <a:schemeClr val="bg1"/>
                </a:solidFill>
                <a:ea typeface="SimSun" panose="02010600030101010101" pitchFamily="2" charset="-122"/>
              </a:rPr>
              <a:t>目标和主要任务</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Zapf Dingbats"/>
              <a:buChar char="❑"/>
            </a:pPr>
            <a:r>
              <a:rPr lang="zh-CN" altLang="en-US" sz="1200" dirty="0">
                <a:solidFill>
                  <a:schemeClr val="bg1"/>
                </a:solidFill>
                <a:ea typeface="SimSun" panose="02010600030101010101" pitchFamily="2" charset="-122"/>
              </a:rPr>
              <a:t>拟从事的创新</a:t>
            </a:r>
            <a:r>
              <a:rPr lang="zh-CN" altLang="en-US" sz="1200" b="1" dirty="0">
                <a:solidFill>
                  <a:schemeClr val="bg1"/>
                </a:solidFill>
                <a:ea typeface="SimSun" panose="02010600030101010101" pitchFamily="2" charset="-122"/>
              </a:rPr>
              <a:t>活动规定</a:t>
            </a:r>
            <a:r>
              <a:rPr lang="zh-CN" altLang="en-US" sz="1200" dirty="0">
                <a:solidFill>
                  <a:schemeClr val="bg1"/>
                </a:solidFill>
                <a:ea typeface="SimSun" panose="02010600030101010101" pitchFamily="2" charset="-122"/>
              </a:rPr>
              <a:t>了</a:t>
            </a:r>
            <a:r>
              <a:rPr lang="zh-CN" altLang="en-US" sz="1200" b="1" dirty="0">
                <a:solidFill>
                  <a:schemeClr val="bg1"/>
                </a:solidFill>
                <a:ea typeface="SimSun" panose="02010600030101010101" pitchFamily="2" charset="-122"/>
              </a:rPr>
              <a:t>禁止</a:t>
            </a:r>
            <a:r>
              <a:rPr lang="zh-CN" altLang="en-US" sz="1200" dirty="0">
                <a:solidFill>
                  <a:schemeClr val="bg1"/>
                </a:solidFill>
                <a:ea typeface="SimSun" panose="02010600030101010101" pitchFamily="2" charset="-122"/>
              </a:rPr>
              <a:t>在园区范围内从事的</a:t>
            </a:r>
            <a:r>
              <a:rPr lang="zh-CN" altLang="en-US" sz="1200" b="1" dirty="0">
                <a:solidFill>
                  <a:schemeClr val="bg1"/>
                </a:solidFill>
                <a:ea typeface="SimSun" panose="02010600030101010101" pitchFamily="2" charset="-122"/>
              </a:rPr>
              <a:t>活动种类</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p"/>
            </a:pPr>
            <a:endParaRPr lang="ru-RU" sz="1100" dirty="0">
              <a:solidFill>
                <a:schemeClr val="bg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375557" y="906229"/>
            <a:ext cx="5551712" cy="2098225"/>
          </a:xfrm>
          <a:prstGeom prst="flowChartAlternateProcess">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000" dirty="0">
                <a:solidFill>
                  <a:schemeClr val="bg1"/>
                </a:solidFill>
                <a:latin typeface="Times New Roman" panose="02020603050405020304" pitchFamily="18" charset="0"/>
              </a:rPr>
              <a:t>Администрация парка </a:t>
            </a:r>
            <a:r>
              <a:rPr lang="ru-RU" sz="1000" b="1" u="sng" dirty="0">
                <a:solidFill>
                  <a:schemeClr val="bg1"/>
                </a:solidFill>
                <a:latin typeface="Times New Roman" panose="02020603050405020304" pitchFamily="18" charset="0"/>
              </a:rPr>
              <a:t>отказывает в регистрации в качестве СИДИП</a:t>
            </a:r>
            <a:r>
              <a:rPr lang="ru-RU" sz="1000" b="1" dirty="0">
                <a:solidFill>
                  <a:schemeClr val="bg1"/>
                </a:solidFill>
                <a:latin typeface="Times New Roman" panose="02020603050405020304" pitchFamily="18" charset="0"/>
              </a:rPr>
              <a:t> </a:t>
            </a:r>
            <a:r>
              <a:rPr lang="ru-RU" sz="1000" dirty="0">
                <a:solidFill>
                  <a:schemeClr val="bg1"/>
                </a:solidFill>
                <a:latin typeface="Times New Roman" panose="02020603050405020304" pitchFamily="18" charset="0"/>
              </a:rPr>
              <a:t>в случаях:</a:t>
            </a:r>
          </a:p>
          <a:p>
            <a:pPr algn="ctr"/>
            <a:endParaRPr lang="ru-RU" sz="1000"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000" b="1" dirty="0">
                <a:solidFill>
                  <a:schemeClr val="bg1"/>
                </a:solidFill>
                <a:latin typeface="Times New Roman" panose="02020603050405020304" pitchFamily="18" charset="0"/>
              </a:rPr>
              <a:t>Оформления </a:t>
            </a:r>
            <a:r>
              <a:rPr lang="ru-RU" sz="1000" dirty="0">
                <a:solidFill>
                  <a:schemeClr val="bg1"/>
                </a:solidFill>
                <a:latin typeface="Times New Roman" panose="02020603050405020304" pitchFamily="18" charset="0"/>
              </a:rPr>
              <a:t>заявления</a:t>
            </a:r>
            <a:r>
              <a:rPr lang="ru-RU" sz="1000" b="1" dirty="0">
                <a:solidFill>
                  <a:schemeClr val="bg1"/>
                </a:solidFill>
                <a:latin typeface="Times New Roman" panose="02020603050405020304" pitchFamily="18" charset="0"/>
              </a:rPr>
              <a:t> </a:t>
            </a:r>
            <a:r>
              <a:rPr lang="ru-RU" sz="1000" dirty="0">
                <a:solidFill>
                  <a:schemeClr val="bg1"/>
                </a:solidFill>
                <a:latin typeface="Times New Roman" panose="02020603050405020304" pitchFamily="18" charset="0"/>
              </a:rPr>
              <a:t>и прилагаемых к нему документов для регистрации </a:t>
            </a:r>
            <a:r>
              <a:rPr lang="ru-RU" sz="1000" b="1" dirty="0">
                <a:solidFill>
                  <a:schemeClr val="bg1"/>
                </a:solidFill>
                <a:latin typeface="Times New Roman" panose="02020603050405020304" pitchFamily="18" charset="0"/>
              </a:rPr>
              <a:t>с нарушением</a:t>
            </a:r>
            <a:r>
              <a:rPr lang="ru-RU" sz="1000" dirty="0">
                <a:solidFill>
                  <a:schemeClr val="bg1"/>
                </a:solidFill>
                <a:latin typeface="Times New Roman" panose="02020603050405020304" pitchFamily="18" charset="0"/>
              </a:rPr>
              <a:t> требований и порядка</a:t>
            </a:r>
          </a:p>
          <a:p>
            <a:pPr marL="171450" indent="-171450" algn="just">
              <a:buFont typeface="Wingdings" panose="05000000000000000000" pitchFamily="2" charset="2"/>
              <a:buChar char="q"/>
            </a:pPr>
            <a:r>
              <a:rPr lang="ru-RU" sz="1000" b="1" dirty="0">
                <a:solidFill>
                  <a:schemeClr val="bg1"/>
                </a:solidFill>
                <a:latin typeface="Times New Roman" panose="02020603050405020304" pitchFamily="18" charset="0"/>
              </a:rPr>
              <a:t>Непредставления </a:t>
            </a:r>
            <a:r>
              <a:rPr lang="ru-RU" sz="1000" dirty="0">
                <a:solidFill>
                  <a:schemeClr val="bg1"/>
                </a:solidFill>
                <a:latin typeface="Times New Roman" panose="02020603050405020304" pitchFamily="18" charset="0"/>
              </a:rPr>
              <a:t>всех необходимых для регистрации документов</a:t>
            </a:r>
          </a:p>
          <a:p>
            <a:pPr marL="171450" indent="-171450" algn="just">
              <a:buFont typeface="Wingdings" panose="05000000000000000000" pitchFamily="2" charset="2"/>
              <a:buChar char="q"/>
            </a:pPr>
            <a:r>
              <a:rPr lang="ru-RU" sz="1000" b="1" dirty="0">
                <a:solidFill>
                  <a:schemeClr val="bg1"/>
                </a:solidFill>
                <a:latin typeface="Times New Roman" panose="02020603050405020304" pitchFamily="18" charset="0"/>
              </a:rPr>
              <a:t>Несоблюдения условия о месте нахождения </a:t>
            </a:r>
            <a:r>
              <a:rPr lang="ru-RU" sz="1000" dirty="0">
                <a:solidFill>
                  <a:schemeClr val="bg1"/>
                </a:solidFill>
                <a:latin typeface="Times New Roman" panose="02020603050405020304" pitchFamily="18" charset="0"/>
              </a:rPr>
              <a:t>юридического лица или ИП на территории парка</a:t>
            </a:r>
          </a:p>
          <a:p>
            <a:pPr marL="171450" indent="-171450" algn="just">
              <a:buFont typeface="Wingdings" panose="05000000000000000000" pitchFamily="2" charset="2"/>
              <a:buChar char="q"/>
            </a:pPr>
            <a:r>
              <a:rPr lang="ru-RU" sz="1000" b="1" dirty="0">
                <a:solidFill>
                  <a:schemeClr val="bg1"/>
                </a:solidFill>
                <a:latin typeface="Times New Roman" panose="02020603050405020304" pitchFamily="18" charset="0"/>
              </a:rPr>
              <a:t>Несоответствия</a:t>
            </a:r>
            <a:r>
              <a:rPr lang="ru-RU" sz="1000" dirty="0">
                <a:solidFill>
                  <a:schemeClr val="bg1"/>
                </a:solidFill>
                <a:latin typeface="Times New Roman" panose="02020603050405020304" pitchFamily="18" charset="0"/>
              </a:rPr>
              <a:t> планируемой к осуществлению юридическим лицом или ИП инновационной деятельности на территории парка </a:t>
            </a:r>
            <a:r>
              <a:rPr lang="ru-RU" sz="1000" b="1" dirty="0">
                <a:solidFill>
                  <a:schemeClr val="bg1"/>
                </a:solidFill>
                <a:latin typeface="Times New Roman" panose="02020603050405020304" pitchFamily="18" charset="0"/>
              </a:rPr>
              <a:t>целям и основным задачам </a:t>
            </a:r>
            <a:r>
              <a:rPr lang="ru-RU" sz="1000" dirty="0">
                <a:solidFill>
                  <a:schemeClr val="bg1"/>
                </a:solidFill>
                <a:latin typeface="Times New Roman" panose="02020603050405020304" pitchFamily="18" charset="0"/>
              </a:rPr>
              <a:t>деятельности </a:t>
            </a:r>
            <a:r>
              <a:rPr lang="ru-RU" sz="1000" b="1" dirty="0">
                <a:solidFill>
                  <a:schemeClr val="bg1"/>
                </a:solidFill>
                <a:latin typeface="Times New Roman" panose="02020603050405020304" pitchFamily="18" charset="0"/>
              </a:rPr>
              <a:t>парка</a:t>
            </a:r>
          </a:p>
          <a:p>
            <a:pPr marL="171450" indent="-171450" algn="just">
              <a:buFont typeface="Wingdings" panose="05000000000000000000" pitchFamily="2" charset="2"/>
              <a:buChar char="q"/>
            </a:pPr>
            <a:r>
              <a:rPr lang="ru-RU" sz="1000" dirty="0">
                <a:solidFill>
                  <a:schemeClr val="bg1"/>
                </a:solidFill>
                <a:latin typeface="Times New Roman" panose="02020603050405020304" pitchFamily="18" charset="0"/>
              </a:rPr>
              <a:t>Если планируемая к реализации инновационная </a:t>
            </a:r>
            <a:r>
              <a:rPr lang="ru-RU" sz="1000" b="1" dirty="0">
                <a:solidFill>
                  <a:schemeClr val="bg1"/>
                </a:solidFill>
                <a:latin typeface="Times New Roman" panose="02020603050405020304" pitchFamily="18" charset="0"/>
              </a:rPr>
              <a:t>деятельность предусматривает виды деятельности, запрещённые</a:t>
            </a:r>
            <a:r>
              <a:rPr lang="ru-RU" sz="1000" dirty="0">
                <a:solidFill>
                  <a:schemeClr val="bg1"/>
                </a:solidFill>
                <a:latin typeface="Times New Roman" panose="02020603050405020304" pitchFamily="18" charset="0"/>
              </a:rPr>
              <a:t> к осуществлению на территории индустриального парка</a:t>
            </a:r>
          </a:p>
          <a:p>
            <a:pPr marL="171450" indent="-171450" algn="just">
              <a:buFont typeface="Wingdings" panose="05000000000000000000" pitchFamily="2" charset="2"/>
              <a:buChar char="q"/>
            </a:pPr>
            <a:endParaRPr lang="ru-RU" sz="1000" dirty="0">
              <a:solidFill>
                <a:schemeClr val="accent1">
                  <a:lumMod val="75000"/>
                </a:schemeClr>
              </a:solidFill>
              <a:latin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045C300A-E264-4219-B657-24702BFF9C4D}"/>
              </a:ext>
            </a:extLst>
          </p:cNvPr>
          <p:cNvSpPr/>
          <p:nvPr/>
        </p:nvSpPr>
        <p:spPr>
          <a:xfrm>
            <a:off x="375557" y="3102429"/>
            <a:ext cx="5551713" cy="2000250"/>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u="sng" dirty="0">
                <a:solidFill>
                  <a:schemeClr val="bg1"/>
                </a:solidFill>
                <a:latin typeface="Times New Roman" panose="02020603050405020304" pitchFamily="18" charset="0"/>
                <a:cs typeface="Times New Roman" panose="02020603050405020304" pitchFamily="18" charset="0"/>
              </a:rPr>
              <a:t>Основаниями для лишения статуса субъекта инновационной</a:t>
            </a:r>
          </a:p>
          <a:p>
            <a:pPr algn="ctr"/>
            <a:r>
              <a:rPr lang="ru-RU" sz="1000" b="1" u="sng" dirty="0">
                <a:solidFill>
                  <a:schemeClr val="bg1"/>
                </a:solidFill>
                <a:latin typeface="Times New Roman" panose="02020603050405020304" pitchFamily="18" charset="0"/>
                <a:cs typeface="Times New Roman" panose="02020603050405020304" pitchFamily="18" charset="0"/>
              </a:rPr>
              <a:t>деятельности индустриального парка являются</a:t>
            </a:r>
            <a:r>
              <a:rPr lang="ru-RU" sz="1000" dirty="0">
                <a:solidFill>
                  <a:schemeClr val="bg1"/>
                </a:solidFill>
                <a:latin typeface="Times New Roman" panose="02020603050405020304" pitchFamily="18" charset="0"/>
                <a:cs typeface="Times New Roman" panose="02020603050405020304" pitchFamily="18" charset="0"/>
              </a:rPr>
              <a:t>:</a:t>
            </a:r>
          </a:p>
          <a:p>
            <a:pPr algn="ctr"/>
            <a:endParaRPr lang="ru-RU" sz="1000" dirty="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b="1" dirty="0">
                <a:solidFill>
                  <a:schemeClr val="bg1"/>
                </a:solidFill>
                <a:latin typeface="Times New Roman" panose="02020603050405020304" pitchFamily="18" charset="0"/>
                <a:cs typeface="Times New Roman" panose="02020603050405020304" pitchFamily="18" charset="0"/>
              </a:rPr>
              <a:t>Заявление</a:t>
            </a:r>
            <a:r>
              <a:rPr lang="ru-RU" sz="1000" dirty="0">
                <a:solidFill>
                  <a:schemeClr val="bg1"/>
                </a:solidFill>
                <a:latin typeface="Times New Roman" panose="02020603050405020304" pitchFamily="18" charset="0"/>
                <a:cs typeface="Times New Roman" panose="02020603050405020304" pitchFamily="18" charset="0"/>
              </a:rPr>
              <a:t> субъекта инновационной деятельности парка</a:t>
            </a:r>
          </a:p>
          <a:p>
            <a:pPr marL="171450" indent="-171450" algn="just">
              <a:buFont typeface="Wingdings" panose="05000000000000000000" pitchFamily="2" charset="2"/>
              <a:buChar char="ü"/>
            </a:pPr>
            <a:endParaRPr lang="ru-RU" sz="1000" dirty="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dirty="0">
                <a:solidFill>
                  <a:schemeClr val="bg1"/>
                </a:solidFill>
                <a:latin typeface="Times New Roman" panose="02020603050405020304" pitchFamily="18" charset="0"/>
                <a:cs typeface="Times New Roman" panose="02020603050405020304" pitchFamily="18" charset="0"/>
              </a:rPr>
              <a:t>Предоставление юридическим лицом или ИП </a:t>
            </a:r>
            <a:r>
              <a:rPr lang="ru-RU" sz="1000" b="1" dirty="0">
                <a:solidFill>
                  <a:schemeClr val="bg1"/>
                </a:solidFill>
                <a:latin typeface="Times New Roman" panose="02020603050405020304" pitchFamily="18" charset="0"/>
                <a:cs typeface="Times New Roman" panose="02020603050405020304" pitchFamily="18" charset="0"/>
              </a:rPr>
              <a:t>недостоверных сведений и (или) документов </a:t>
            </a:r>
            <a:r>
              <a:rPr lang="ru-RU" sz="1000" dirty="0">
                <a:solidFill>
                  <a:schemeClr val="bg1"/>
                </a:solidFill>
                <a:latin typeface="Times New Roman" panose="02020603050405020304" pitchFamily="18" charset="0"/>
                <a:cs typeface="Times New Roman" panose="02020603050405020304" pitchFamily="18" charset="0"/>
              </a:rPr>
              <a:t>при регистрации в качестве СИДИП</a:t>
            </a:r>
          </a:p>
          <a:p>
            <a:pPr marL="171450" indent="-171450" algn="just">
              <a:buFont typeface="Wingdings" panose="05000000000000000000" pitchFamily="2" charset="2"/>
              <a:buChar char="ü"/>
            </a:pPr>
            <a:endParaRPr lang="ru-RU" sz="1000" dirty="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b="1" dirty="0">
                <a:solidFill>
                  <a:schemeClr val="bg1"/>
                </a:solidFill>
                <a:latin typeface="Times New Roman" panose="02020603050405020304" pitchFamily="18" charset="0"/>
                <a:cs typeface="Times New Roman" panose="02020603050405020304" pitchFamily="18" charset="0"/>
              </a:rPr>
              <a:t>Невыполнение или ненадлежащее выполнение обязательств </a:t>
            </a:r>
            <a:r>
              <a:rPr lang="ru-RU" sz="1000" dirty="0">
                <a:solidFill>
                  <a:schemeClr val="bg1"/>
                </a:solidFill>
                <a:latin typeface="Times New Roman" panose="02020603050405020304" pitchFamily="18" charset="0"/>
                <a:cs typeface="Times New Roman" panose="02020603050405020304" pitchFamily="18" charset="0"/>
              </a:rPr>
              <a:t>в соответствии с законодательством и документами, на основании которых было принято решение о регистрации в качестве СИДИП</a:t>
            </a:r>
          </a:p>
          <a:p>
            <a:pPr marL="171450" indent="-171450" algn="just">
              <a:buFont typeface="Wingdings" panose="05000000000000000000" pitchFamily="2" charset="2"/>
              <a:buChar char="ü"/>
            </a:pPr>
            <a:endParaRPr lang="ru-RU" sz="1000" dirty="0">
              <a:solidFill>
                <a:schemeClr val="bg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pPr>
            <a:r>
              <a:rPr lang="ru-RU" sz="1000" b="1" dirty="0">
                <a:solidFill>
                  <a:schemeClr val="bg1"/>
                </a:solidFill>
                <a:latin typeface="Times New Roman" panose="02020603050405020304" pitchFamily="18" charset="0"/>
                <a:cs typeface="Times New Roman" panose="02020603050405020304" pitchFamily="18" charset="0"/>
              </a:rPr>
              <a:t>Прекращение действия договора об инкубации</a:t>
            </a:r>
            <a:endParaRPr lang="ru-RU" sz="1000" dirty="0">
              <a:solidFill>
                <a:schemeClr val="bg1"/>
              </a:solidFill>
              <a:latin typeface="Times New Roman" panose="02020603050405020304" pitchFamily="18" charset="0"/>
              <a:cs typeface="Times New Roman" panose="02020603050405020304" pitchFamily="18" charset="0"/>
            </a:endParaRPr>
          </a:p>
        </p:txBody>
      </p:sp>
      <p:sp>
        <p:nvSpPr>
          <p:cNvPr id="4" name="Прямоугольник: скругленные углы 3">
            <a:extLst>
              <a:ext uri="{FF2B5EF4-FFF2-40B4-BE49-F238E27FC236}">
                <a16:creationId xmlns:a16="http://schemas.microsoft.com/office/drawing/2014/main" id="{1ADD05EF-D4F2-4115-B407-DCBAF2C9D301}"/>
              </a:ext>
            </a:extLst>
          </p:cNvPr>
          <p:cNvSpPr/>
          <p:nvPr/>
        </p:nvSpPr>
        <p:spPr>
          <a:xfrm>
            <a:off x="375557" y="5200650"/>
            <a:ext cx="5551714" cy="1534886"/>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Wingdings" panose="05000000000000000000" pitchFamily="2" charset="2"/>
              <a:buChar char="v"/>
            </a:pPr>
            <a:r>
              <a:rPr lang="ru-RU" sz="1000" b="1" dirty="0">
                <a:solidFill>
                  <a:schemeClr val="bg1"/>
                </a:solidFill>
                <a:latin typeface="Times New Roman" panose="02020603050405020304" pitchFamily="18" charset="0"/>
                <a:cs typeface="Times New Roman" panose="02020603050405020304" pitchFamily="18" charset="0"/>
              </a:rPr>
              <a:t>Решение о лишении статуса </a:t>
            </a:r>
            <a:r>
              <a:rPr lang="ru-RU" sz="1000" dirty="0">
                <a:solidFill>
                  <a:schemeClr val="bg1"/>
                </a:solidFill>
                <a:latin typeface="Times New Roman" panose="02020603050405020304" pitchFamily="18" charset="0"/>
                <a:cs typeface="Times New Roman" panose="02020603050405020304" pitchFamily="18" charset="0"/>
              </a:rPr>
              <a:t>СИДИП </a:t>
            </a:r>
            <a:r>
              <a:rPr lang="ru-RU" sz="1000" b="1" dirty="0">
                <a:solidFill>
                  <a:schemeClr val="bg1"/>
                </a:solidFill>
                <a:latin typeface="Times New Roman" panose="02020603050405020304" pitchFamily="18" charset="0"/>
                <a:cs typeface="Times New Roman" panose="02020603050405020304" pitchFamily="18" charset="0"/>
              </a:rPr>
              <a:t>принимается</a:t>
            </a:r>
            <a:r>
              <a:rPr lang="ru-RU" sz="1000" dirty="0">
                <a:solidFill>
                  <a:schemeClr val="bg1"/>
                </a:solidFill>
                <a:latin typeface="Times New Roman" panose="02020603050405020304" pitchFamily="18" charset="0"/>
                <a:cs typeface="Times New Roman" panose="02020603050405020304" pitchFamily="18" charset="0"/>
              </a:rPr>
              <a:t> администрацией парка </a:t>
            </a:r>
            <a:r>
              <a:rPr lang="ru-RU" sz="1000" b="1" dirty="0">
                <a:solidFill>
                  <a:schemeClr val="bg1"/>
                </a:solidFill>
                <a:latin typeface="Times New Roman" panose="02020603050405020304" pitchFamily="18" charset="0"/>
                <a:cs typeface="Times New Roman" panose="02020603050405020304" pitchFamily="18" charset="0"/>
              </a:rPr>
              <a:t>в течение одного месяца </a:t>
            </a:r>
            <a:r>
              <a:rPr lang="ru-RU" sz="1000" dirty="0">
                <a:solidFill>
                  <a:schemeClr val="bg1"/>
                </a:solidFill>
                <a:latin typeface="Times New Roman" panose="02020603050405020304" pitchFamily="18" charset="0"/>
                <a:cs typeface="Times New Roman" panose="02020603050405020304" pitchFamily="18" charset="0"/>
              </a:rPr>
              <a:t>со дня возникновения оснований и может быть обжаловано в судебном порядке. При этом юридическое лицо или ИП </a:t>
            </a:r>
            <a:r>
              <a:rPr lang="ru-RU" sz="1000" b="1" dirty="0">
                <a:solidFill>
                  <a:schemeClr val="bg1"/>
                </a:solidFill>
                <a:latin typeface="Times New Roman" panose="02020603050405020304" pitchFamily="18" charset="0"/>
                <a:cs typeface="Times New Roman" panose="02020603050405020304" pitchFamily="18" charset="0"/>
              </a:rPr>
              <a:t>утрачивает право пользоваться льготами и преференциями со дня вынесения </a:t>
            </a:r>
            <a:r>
              <a:rPr lang="ru-RU" sz="1000" dirty="0">
                <a:solidFill>
                  <a:schemeClr val="bg1"/>
                </a:solidFill>
                <a:latin typeface="Times New Roman" panose="02020603050405020304" pitchFamily="18" charset="0"/>
                <a:cs typeface="Times New Roman" panose="02020603050405020304" pitchFamily="18" charset="0"/>
              </a:rPr>
              <a:t>решения о лишении статуса СИДИП</a:t>
            </a:r>
          </a:p>
        </p:txBody>
      </p:sp>
      <p:sp>
        <p:nvSpPr>
          <p:cNvPr id="5" name="Прямоугольник: скругленные углы 4">
            <a:extLst>
              <a:ext uri="{FF2B5EF4-FFF2-40B4-BE49-F238E27FC236}">
                <a16:creationId xmlns:a16="http://schemas.microsoft.com/office/drawing/2014/main" id="{C14FBCA1-3FED-4E26-8A60-C2E1554FD8A8}"/>
              </a:ext>
            </a:extLst>
          </p:cNvPr>
          <p:cNvSpPr/>
          <p:nvPr/>
        </p:nvSpPr>
        <p:spPr>
          <a:xfrm>
            <a:off x="6264731" y="3102429"/>
            <a:ext cx="5614304" cy="1992082"/>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u="sng" dirty="0" err="1">
                <a:solidFill>
                  <a:schemeClr val="bg1"/>
                </a:solidFill>
                <a:ea typeface="SimSun" panose="02010600030101010101" pitchFamily="2" charset="-122"/>
              </a:rPr>
              <a:t>剥夺园区创新活动主体资格的依据</a:t>
            </a:r>
            <a:r>
              <a:rPr lang="zh-CN" altLang="en-US" sz="1200" b="1" u="sng" dirty="0">
                <a:solidFill>
                  <a:schemeClr val="bg1"/>
                </a:solidFill>
                <a:latin typeface="SimSun" panose="02010600030101010101" pitchFamily="2" charset="-122"/>
                <a:ea typeface="SimSun" panose="02010600030101010101" pitchFamily="2" charset="-122"/>
              </a:rPr>
              <a:t>：</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sz="1200" dirty="0">
              <a:solidFill>
                <a:schemeClr val="bg1"/>
              </a:solidFill>
              <a:ea typeface="SimSun" panose="02010600030101010101" pitchFamily="2" charset="-122"/>
            </a:endParaRPr>
          </a:p>
          <a:p>
            <a:pPr marL="171450" indent="-171450">
              <a:buFont typeface="Wingdings" pitchFamily="2" charset="2"/>
              <a:buChar char="ü"/>
            </a:pPr>
            <a:r>
              <a:rPr lang="zh-CN" altLang="en-US" sz="1200" dirty="0">
                <a:solidFill>
                  <a:schemeClr val="bg1"/>
                </a:solidFill>
                <a:ea typeface="SimSun" panose="02010600030101010101" pitchFamily="2" charset="-122"/>
              </a:rPr>
              <a:t>园区创新活动主体的</a:t>
            </a:r>
            <a:r>
              <a:rPr lang="zh-CN" altLang="en-US" sz="1200" b="1" dirty="0">
                <a:solidFill>
                  <a:schemeClr val="bg1"/>
                </a:solidFill>
                <a:ea typeface="SimSun" panose="02010600030101010101" pitchFamily="2" charset="-122"/>
              </a:rPr>
              <a:t>申请</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ü"/>
            </a:pPr>
            <a:endParaRPr lang="en-US" sz="1200" dirty="0">
              <a:solidFill>
                <a:schemeClr val="bg1"/>
              </a:solidFill>
              <a:ea typeface="SimSun" panose="02010600030101010101" pitchFamily="2" charset="-122"/>
            </a:endParaRPr>
          </a:p>
          <a:p>
            <a:pPr marL="171450" indent="-171450">
              <a:buFont typeface="Wingdings" pitchFamily="2" charset="2"/>
              <a:buChar char="ü"/>
            </a:pPr>
            <a:r>
              <a:rPr lang="ru-RU" sz="1200" dirty="0" err="1">
                <a:solidFill>
                  <a:schemeClr val="bg1"/>
                </a:solidFill>
                <a:ea typeface="SimSun" panose="02010600030101010101" pitchFamily="2" charset="-122"/>
              </a:rPr>
              <a:t>法人或个体经营者在注册成为创新活动主体时提交的</a:t>
            </a:r>
            <a:r>
              <a:rPr lang="ru-RU" sz="1200" b="1" dirty="0" err="1">
                <a:solidFill>
                  <a:schemeClr val="bg1"/>
                </a:solidFill>
                <a:ea typeface="SimSun" panose="02010600030101010101" pitchFamily="2" charset="-122"/>
              </a:rPr>
              <a:t>信息和</a:t>
            </a:r>
            <a:r>
              <a:rPr lang="zh-CN" altLang="en-US" sz="1200" b="1" dirty="0">
                <a:solidFill>
                  <a:schemeClr val="bg1"/>
                </a:solidFill>
                <a:ea typeface="SimSun" panose="02010600030101010101" pitchFamily="2" charset="-122"/>
              </a:rPr>
              <a:t>（或）文件</a:t>
            </a:r>
            <a:r>
              <a:rPr lang="ru-RU" altLang="zh-CN" sz="1200" b="1" dirty="0" err="1">
                <a:solidFill>
                  <a:schemeClr val="bg1"/>
                </a:solidFill>
                <a:ea typeface="SimSun" panose="02010600030101010101" pitchFamily="2" charset="-122"/>
              </a:rPr>
              <a:t>不实</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ü"/>
            </a:pPr>
            <a:endParaRPr lang="en-US" sz="1200" dirty="0">
              <a:solidFill>
                <a:schemeClr val="bg1"/>
              </a:solidFill>
              <a:ea typeface="SimSun" panose="02010600030101010101" pitchFamily="2" charset="-122"/>
            </a:endParaRPr>
          </a:p>
          <a:p>
            <a:pPr marL="171450" indent="-171450">
              <a:buFont typeface="Wingdings" pitchFamily="2" charset="2"/>
              <a:buChar char="ü"/>
            </a:pPr>
            <a:r>
              <a:rPr lang="zh-CN" altLang="en-US" sz="1200" dirty="0">
                <a:solidFill>
                  <a:schemeClr val="bg1"/>
                </a:solidFill>
                <a:ea typeface="SimSun" panose="02010600030101010101" pitchFamily="2" charset="-122"/>
              </a:rPr>
              <a:t>未按照作出注册成为创新活动主体这一决定依据的法律和文件</a:t>
            </a:r>
            <a:r>
              <a:rPr lang="zh-CN" altLang="en-US" sz="1200" b="1" dirty="0">
                <a:solidFill>
                  <a:schemeClr val="bg1"/>
                </a:solidFill>
                <a:ea typeface="SimSun" panose="02010600030101010101" pitchFamily="2" charset="-122"/>
              </a:rPr>
              <a:t>履行或未充分履行义务</a:t>
            </a:r>
            <a:r>
              <a:rPr lang="zh-CN" altLang="en-US" sz="1200" dirty="0">
                <a:solidFill>
                  <a:schemeClr val="bg1"/>
                </a:solidFill>
                <a:ea typeface="SimSun" panose="02010600030101010101" pitchFamily="2" charset="-122"/>
              </a:rPr>
              <a:t>；</a:t>
            </a:r>
            <a:endParaRPr lang="en-US" altLang="zh-CN" sz="1200" dirty="0">
              <a:solidFill>
                <a:schemeClr val="bg1"/>
              </a:solidFill>
              <a:ea typeface="SimSun" panose="02010600030101010101" pitchFamily="2" charset="-122"/>
            </a:endParaRPr>
          </a:p>
          <a:p>
            <a:pPr marL="171450" indent="-171450">
              <a:buFont typeface="Wingdings" pitchFamily="2" charset="2"/>
              <a:buChar char="ü"/>
            </a:pPr>
            <a:endParaRPr lang="en-US" sz="1200" dirty="0">
              <a:solidFill>
                <a:schemeClr val="bg1"/>
              </a:solidFill>
              <a:ea typeface="SimSun" panose="02010600030101010101" pitchFamily="2" charset="-122"/>
            </a:endParaRPr>
          </a:p>
          <a:p>
            <a:pPr marL="171450" indent="-171450">
              <a:buFont typeface="Wingdings" pitchFamily="2" charset="2"/>
              <a:buChar char="ü"/>
            </a:pPr>
            <a:r>
              <a:rPr lang="zh-CN" altLang="en-US" sz="1200" b="1" dirty="0">
                <a:solidFill>
                  <a:schemeClr val="bg1"/>
                </a:solidFill>
                <a:ea typeface="SimSun" panose="02010600030101010101" pitchFamily="2" charset="-122"/>
              </a:rPr>
              <a:t>孵化协议停止效力</a:t>
            </a:r>
            <a:r>
              <a:rPr lang="zh-CN" altLang="en-US" sz="1200" dirty="0">
                <a:solidFill>
                  <a:schemeClr val="bg1"/>
                </a:solidFill>
                <a:ea typeface="SimSun" panose="02010600030101010101" pitchFamily="2" charset="-122"/>
              </a:rPr>
              <a:t>。</a:t>
            </a:r>
            <a:endParaRPr lang="ru-RU" sz="1200" dirty="0">
              <a:solidFill>
                <a:schemeClr val="bg1"/>
              </a:solidFill>
              <a:ea typeface="SimSun" panose="02010600030101010101" pitchFamily="2" charset="-122"/>
            </a:endParaRPr>
          </a:p>
        </p:txBody>
      </p:sp>
      <p:sp>
        <p:nvSpPr>
          <p:cNvPr id="6" name="Прямоугольник: скругленные углы 5">
            <a:extLst>
              <a:ext uri="{FF2B5EF4-FFF2-40B4-BE49-F238E27FC236}">
                <a16:creationId xmlns:a16="http://schemas.microsoft.com/office/drawing/2014/main" id="{F58C8C2F-F696-42BC-B6C2-55AC5B6D0EDC}"/>
              </a:ext>
            </a:extLst>
          </p:cNvPr>
          <p:cNvSpPr/>
          <p:nvPr/>
        </p:nvSpPr>
        <p:spPr>
          <a:xfrm>
            <a:off x="6264731" y="5200650"/>
            <a:ext cx="5614304" cy="1534886"/>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Zapf Dingbats"/>
              <a:buChar char="❖"/>
            </a:pPr>
            <a:r>
              <a:rPr lang="ru-RU" sz="1200" dirty="0" err="1">
                <a:solidFill>
                  <a:schemeClr val="bg1"/>
                </a:solidFill>
                <a:ea typeface="SimSun" panose="02010600030101010101" pitchFamily="2" charset="-122"/>
              </a:rPr>
              <a:t>自上述依据出现之时起</a:t>
            </a:r>
            <a:r>
              <a:rPr lang="zh-CN" altLang="en-US" sz="1200" dirty="0">
                <a:solidFill>
                  <a:schemeClr val="bg1"/>
                </a:solidFill>
                <a:latin typeface="SimSun" panose="02010600030101010101" pitchFamily="2" charset="-122"/>
                <a:ea typeface="SimSun" panose="02010600030101010101" pitchFamily="2" charset="-122"/>
              </a:rPr>
              <a:t>，</a:t>
            </a:r>
            <a:r>
              <a:rPr lang="ru-RU" sz="1200" dirty="0" err="1">
                <a:solidFill>
                  <a:schemeClr val="bg1"/>
                </a:solidFill>
                <a:ea typeface="SimSun" panose="02010600030101010101" pitchFamily="2" charset="-122"/>
              </a:rPr>
              <a:t>管委会在</a:t>
            </a:r>
            <a:r>
              <a:rPr lang="en-US" altLang="zh-CN" sz="1200" b="1" dirty="0">
                <a:solidFill>
                  <a:schemeClr val="bg1"/>
                </a:solidFill>
                <a:latin typeface="SimSun" panose="02010600030101010101" pitchFamily="2" charset="-122"/>
                <a:ea typeface="SimSun" panose="02010600030101010101" pitchFamily="2" charset="-122"/>
              </a:rPr>
              <a:t>1</a:t>
            </a:r>
            <a:r>
              <a:rPr lang="zh-CN" altLang="en-US" sz="1200" b="1" dirty="0">
                <a:solidFill>
                  <a:schemeClr val="bg1"/>
                </a:solidFill>
                <a:latin typeface="SimSun" panose="02010600030101010101" pitchFamily="2" charset="-122"/>
                <a:ea typeface="SimSun" panose="02010600030101010101" pitchFamily="2" charset="-122"/>
              </a:rPr>
              <a:t>个月</a:t>
            </a:r>
            <a:r>
              <a:rPr lang="zh-CN" altLang="en-US" sz="1200" dirty="0">
                <a:solidFill>
                  <a:schemeClr val="bg1"/>
                </a:solidFill>
                <a:latin typeface="SimSun" panose="02010600030101010101" pitchFamily="2" charset="-122"/>
                <a:ea typeface="SimSun" panose="02010600030101010101" pitchFamily="2" charset="-122"/>
              </a:rPr>
              <a:t>内</a:t>
            </a:r>
            <a:r>
              <a:rPr lang="zh-CN" altLang="en-US" sz="1200" b="1" dirty="0">
                <a:solidFill>
                  <a:schemeClr val="bg1"/>
                </a:solidFill>
                <a:latin typeface="SimSun" panose="02010600030101010101" pitchFamily="2" charset="-122"/>
                <a:ea typeface="SimSun" panose="02010600030101010101" pitchFamily="2" charset="-122"/>
              </a:rPr>
              <a:t>作出剥夺</a:t>
            </a:r>
            <a:r>
              <a:rPr lang="zh-CN" altLang="en-US" sz="1200" dirty="0">
                <a:solidFill>
                  <a:schemeClr val="bg1"/>
                </a:solidFill>
                <a:latin typeface="SimSun" panose="02010600030101010101" pitchFamily="2" charset="-122"/>
                <a:ea typeface="SimSun" panose="02010600030101010101" pitchFamily="2" charset="-122"/>
              </a:rPr>
              <a:t>园区创新活动主体</a:t>
            </a:r>
            <a:r>
              <a:rPr lang="zh-CN" altLang="en-US" sz="1200" b="1" dirty="0">
                <a:solidFill>
                  <a:schemeClr val="bg1"/>
                </a:solidFill>
                <a:latin typeface="SimSun" panose="02010600030101010101" pitchFamily="2" charset="-122"/>
                <a:ea typeface="SimSun" panose="02010600030101010101" pitchFamily="2" charset="-122"/>
              </a:rPr>
              <a:t>资格的决定</a:t>
            </a:r>
            <a:r>
              <a:rPr lang="zh-CN" altLang="en-US" sz="1200" dirty="0">
                <a:solidFill>
                  <a:schemeClr val="bg1"/>
                </a:solidFill>
                <a:latin typeface="SimSun" panose="02010600030101010101" pitchFamily="2" charset="-122"/>
                <a:ea typeface="SimSun" panose="02010600030101010101" pitchFamily="2" charset="-122"/>
              </a:rPr>
              <a:t>，可以向法庭申诉此决定。自作出剥夺创新活动主体资格</a:t>
            </a:r>
            <a:r>
              <a:rPr lang="zh-CN" altLang="en-US" sz="1200" b="1" dirty="0">
                <a:solidFill>
                  <a:schemeClr val="bg1"/>
                </a:solidFill>
                <a:latin typeface="SimSun" panose="02010600030101010101" pitchFamily="2" charset="-122"/>
                <a:ea typeface="SimSun" panose="02010600030101010101" pitchFamily="2" charset="-122"/>
              </a:rPr>
              <a:t>决定之日</a:t>
            </a:r>
            <a:r>
              <a:rPr lang="zh-CN" altLang="en-US" sz="1200" dirty="0">
                <a:solidFill>
                  <a:schemeClr val="bg1"/>
                </a:solidFill>
                <a:latin typeface="SimSun" panose="02010600030101010101" pitchFamily="2" charset="-122"/>
                <a:ea typeface="SimSun" panose="02010600030101010101" pitchFamily="2" charset="-122"/>
              </a:rPr>
              <a:t>起，法人或个体经营者</a:t>
            </a:r>
            <a:r>
              <a:rPr lang="zh-CN" altLang="en-US" sz="1200" b="1" dirty="0">
                <a:solidFill>
                  <a:schemeClr val="bg1"/>
                </a:solidFill>
                <a:latin typeface="SimSun" panose="02010600030101010101" pitchFamily="2" charset="-122"/>
                <a:ea typeface="SimSun" panose="02010600030101010101" pitchFamily="2" charset="-122"/>
              </a:rPr>
              <a:t>不再有权享受优惠和特惠</a:t>
            </a:r>
            <a:r>
              <a:rPr lang="zh-CN" altLang="en-US" sz="1200" dirty="0">
                <a:solidFill>
                  <a:schemeClr val="bg1"/>
                </a:solidFill>
                <a:latin typeface="SimSun" panose="02010600030101010101" pitchFamily="2" charset="-122"/>
                <a:ea typeface="SimSun" panose="02010600030101010101" pitchFamily="2" charset="-122"/>
              </a:rPr>
              <a:t>。</a:t>
            </a:r>
            <a:endParaRPr lang="ru-RU" sz="1200" dirty="0">
              <a:solidFill>
                <a:schemeClr val="bg1"/>
              </a:solidFill>
              <a:ea typeface="SimSun" panose="02010600030101010101" pitchFamily="2" charset="-122"/>
            </a:endParaRPr>
          </a:p>
        </p:txBody>
      </p:sp>
      <p:pic>
        <p:nvPicPr>
          <p:cNvPr id="9" name="Рисунок 8" descr="Лампочка и шестеренка контур">
            <a:extLst>
              <a:ext uri="{FF2B5EF4-FFF2-40B4-BE49-F238E27FC236}">
                <a16:creationId xmlns:a16="http://schemas.microsoft.com/office/drawing/2014/main" id="{6E684A37-438F-4961-9FD3-D587BFACB0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211" y="293904"/>
            <a:ext cx="647700" cy="514350"/>
          </a:xfrm>
          <a:prstGeom prst="rect">
            <a:avLst/>
          </a:prstGeom>
        </p:spPr>
      </p:pic>
    </p:spTree>
    <p:extLst>
      <p:ext uri="{BB962C8B-B14F-4D97-AF65-F5344CB8AC3E}">
        <p14:creationId xmlns:p14="http://schemas.microsoft.com/office/powerpoint/2010/main" val="1623266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AA0A3-8B6C-4554-A25F-33CB98F28C73}"/>
              </a:ext>
            </a:extLst>
          </p:cNvPr>
          <p:cNvSpPr>
            <a:spLocks noGrp="1"/>
          </p:cNvSpPr>
          <p:nvPr>
            <p:ph type="title"/>
          </p:nvPr>
        </p:nvSpPr>
        <p:spPr>
          <a:xfrm>
            <a:off x="684211" y="122464"/>
            <a:ext cx="10892746" cy="693965"/>
          </a:xfrm>
          <a:solidFill>
            <a:schemeClr val="bg2">
              <a:lumMod val="20000"/>
              <a:lumOff val="80000"/>
            </a:schemeClr>
          </a:solidFill>
        </p:spPr>
        <p:txBody>
          <a:bodyPr anchor="t">
            <a:noAutofit/>
          </a:bodyPr>
          <a:lstStyle/>
          <a:p>
            <a:pPr algn="ctr"/>
            <a:r>
              <a:rPr lang="ru-RU" sz="900" b="1" dirty="0">
                <a:solidFill>
                  <a:schemeClr val="accent1">
                    <a:lumMod val="75000"/>
                  </a:schemeClr>
                </a:solidFill>
                <a:latin typeface="Times New Roman" panose="02020603050405020304" pitchFamily="18" charset="0"/>
                <a:cs typeface="Times New Roman" panose="02020603050405020304" pitchFamily="18" charset="0"/>
              </a:rPr>
              <a:t>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a:t>
            </a:r>
            <a:br>
              <a:rPr lang="en-US" sz="900" b="1" dirty="0">
                <a:solidFill>
                  <a:schemeClr val="accent1">
                    <a:lumMod val="75000"/>
                  </a:schemeClr>
                </a:solidFill>
                <a:latin typeface="Times New Roman" panose="02020603050405020304" pitchFamily="18" charset="0"/>
                <a:cs typeface="Times New Roman" panose="02020603050405020304" pitchFamily="18" charset="0"/>
              </a:rPr>
            </a:b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a:t>
            </a:r>
            <a:r>
              <a:rPr lang="zh-CN" altLang="en-US"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“巨石”中白工业园创新活动主体法人或个体经营者注册办法</a:t>
            </a:r>
            <a:r>
              <a:rPr lang="en-US" altLang="zh-CN" sz="1200" b="1" dirty="0">
                <a:solidFill>
                  <a:schemeClr val="accent1">
                    <a:lumMod val="75000"/>
                  </a:schemeClr>
                </a:solidFill>
                <a:latin typeface="SimSun" panose="02010600030101010101" pitchFamily="2" charset="-122"/>
                <a:ea typeface="SimSun" panose="02010600030101010101" pitchFamily="2" charset="-122"/>
                <a:cs typeface="Times New Roman" panose="02020603050405020304" pitchFamily="18" charset="0"/>
              </a:rPr>
              <a:t>》, </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2021</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年</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9</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月</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日第</a:t>
            </a:r>
            <a:r>
              <a:rPr lang="en-US" altLang="zh-CN"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103</a:t>
            </a:r>
            <a:r>
              <a:rPr lang="zh-CN" altLang="en-US" sz="1200" b="1" dirty="0">
                <a:solidFill>
                  <a:schemeClr val="bg2">
                    <a:lumMod val="50000"/>
                  </a:schemeClr>
                </a:solidFill>
                <a:latin typeface="SimSun" panose="02010600030101010101" pitchFamily="2" charset="-122"/>
                <a:ea typeface="SimSun" panose="02010600030101010101" pitchFamily="2" charset="-122"/>
                <a:cs typeface="Times New Roman" panose="02020603050405020304" pitchFamily="18" charset="0"/>
              </a:rPr>
              <a:t>号管委会命令批准</a:t>
            </a:r>
            <a:endParaRPr 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2EAA2612-A349-4989-9A4B-C025A79F997E}"/>
              </a:ext>
            </a:extLst>
          </p:cNvPr>
          <p:cNvSpPr/>
          <p:nvPr/>
        </p:nvSpPr>
        <p:spPr>
          <a:xfrm>
            <a:off x="6264732" y="889906"/>
            <a:ext cx="5312225" cy="407398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u="sng" dirty="0" err="1">
                <a:solidFill>
                  <a:schemeClr val="bg1"/>
                </a:solidFill>
                <a:ea typeface="SimSun" panose="02010600030101010101" pitchFamily="2" charset="-122"/>
              </a:rPr>
              <a:t>下列情况下</a:t>
            </a:r>
            <a:r>
              <a:rPr lang="zh-CN" altLang="en-US" sz="1200" b="1" u="sng" dirty="0">
                <a:solidFill>
                  <a:schemeClr val="bg1"/>
                </a:solidFill>
                <a:latin typeface="SimSun" panose="02010600030101010101" pitchFamily="2" charset="-122"/>
                <a:ea typeface="SimSun" panose="02010600030101010101" pitchFamily="2" charset="-122"/>
              </a:rPr>
              <a:t>，园区创新活动主体丧失其资格；</a:t>
            </a: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altLang="zh-CN" sz="1200" b="1" u="sng" dirty="0">
              <a:solidFill>
                <a:schemeClr val="bg1"/>
              </a:solidFill>
              <a:latin typeface="SimSun" panose="02010600030101010101" pitchFamily="2" charset="-122"/>
              <a:ea typeface="SimSun" panose="02010600030101010101" pitchFamily="2" charset="-122"/>
            </a:endParaRPr>
          </a:p>
          <a:p>
            <a:pPr algn="ctr"/>
            <a:endParaRPr lang="en-US"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bg1"/>
                </a:solidFill>
                <a:latin typeface="SimSun" panose="02010600030101010101" pitchFamily="2" charset="-122"/>
                <a:ea typeface="SimSun" panose="02010600030101010101" pitchFamily="2" charset="-122"/>
              </a:rPr>
              <a:t>注册成为园区创新活动主体的法人或个体经营者</a:t>
            </a:r>
            <a:r>
              <a:rPr lang="zh-CN" altLang="en-US" sz="1200" b="1" dirty="0">
                <a:solidFill>
                  <a:schemeClr val="bg1"/>
                </a:solidFill>
                <a:latin typeface="SimSun" panose="02010600030101010101" pitchFamily="2" charset="-122"/>
                <a:ea typeface="SimSun" panose="02010600030101010101" pitchFamily="2" charset="-122"/>
              </a:rPr>
              <a:t>清算</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bg1"/>
                </a:solidFill>
                <a:latin typeface="SimSun" panose="02010600030101010101" pitchFamily="2" charset="-122"/>
                <a:ea typeface="SimSun" panose="02010600030101010101" pitchFamily="2" charset="-122"/>
              </a:rPr>
              <a:t>注册成为园区创新活动主体的法人以合组、分离、并入另一法人的形式</a:t>
            </a:r>
            <a:r>
              <a:rPr lang="zh-CN" altLang="en-US" sz="1200" b="1" dirty="0">
                <a:solidFill>
                  <a:schemeClr val="bg1"/>
                </a:solidFill>
                <a:latin typeface="SimSun" panose="02010600030101010101" pitchFamily="2" charset="-122"/>
                <a:ea typeface="SimSun" panose="02010600030101010101" pitchFamily="2" charset="-122"/>
              </a:rPr>
              <a:t>重组</a:t>
            </a:r>
            <a:r>
              <a:rPr lang="zh-CN" altLang="en-US" sz="1200" dirty="0">
                <a:solidFill>
                  <a:schemeClr val="bg1"/>
                </a:solidFill>
                <a:latin typeface="SimSun" panose="02010600030101010101" pitchFamily="2" charset="-122"/>
                <a:ea typeface="SimSun" panose="02010600030101010101" pitchFamily="2" charset="-122"/>
              </a:rPr>
              <a:t>，而</a:t>
            </a:r>
            <a:r>
              <a:rPr lang="zh-CN" altLang="en-US" sz="1200" b="1" dirty="0">
                <a:solidFill>
                  <a:schemeClr val="bg1"/>
                </a:solidFill>
                <a:latin typeface="SimSun" panose="02010600030101010101" pitchFamily="2" charset="-122"/>
                <a:ea typeface="SimSun" panose="02010600030101010101" pitchFamily="2" charset="-122"/>
              </a:rPr>
              <a:t>重组的法人并非权利受让人</a:t>
            </a:r>
            <a:r>
              <a:rPr lang="zh-CN" altLang="en-US" sz="1200" dirty="0">
                <a:solidFill>
                  <a:schemeClr val="bg1"/>
                </a:solidFill>
                <a:latin typeface="SimSun" panose="02010600030101010101" pitchFamily="2" charset="-122"/>
                <a:ea typeface="SimSun" panose="02010600030101010101" pitchFamily="2" charset="-122"/>
              </a:rPr>
              <a:t>；</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bg1"/>
                </a:solidFill>
                <a:latin typeface="SimSun" panose="02010600030101010101" pitchFamily="2" charset="-122"/>
                <a:ea typeface="SimSun" panose="02010600030101010101" pitchFamily="2" charset="-122"/>
              </a:rPr>
              <a:t>注册成为园区创新活动主体的法人或个体经营者的</a:t>
            </a:r>
            <a:r>
              <a:rPr lang="zh-CN" altLang="en-US" sz="1200" b="1" dirty="0">
                <a:solidFill>
                  <a:schemeClr val="bg1"/>
                </a:solidFill>
                <a:latin typeface="SimSun" panose="02010600030101010101" pitchFamily="2" charset="-122"/>
                <a:ea typeface="SimSun" panose="02010600030101010101" pitchFamily="2" charset="-122"/>
              </a:rPr>
              <a:t>存续期结束</a:t>
            </a:r>
            <a:r>
              <a:rPr lang="zh-CN" altLang="en-US" sz="1200" dirty="0">
                <a:solidFill>
                  <a:schemeClr val="bg1"/>
                </a:solidFill>
                <a:latin typeface="SimSun" panose="02010600030101010101" pitchFamily="2" charset="-122"/>
                <a:ea typeface="SimSun" panose="02010600030101010101" pitchFamily="2" charset="-122"/>
              </a:rPr>
              <a:t>，但自注册日起不超过</a:t>
            </a:r>
            <a:r>
              <a:rPr lang="en-US" altLang="zh-CN" sz="1200" dirty="0">
                <a:solidFill>
                  <a:schemeClr val="bg1"/>
                </a:solidFill>
                <a:latin typeface="SimSun" panose="02010600030101010101" pitchFamily="2" charset="-122"/>
                <a:ea typeface="SimSun" panose="02010600030101010101" pitchFamily="2" charset="-122"/>
              </a:rPr>
              <a:t>2</a:t>
            </a:r>
            <a:r>
              <a:rPr lang="zh-CN" altLang="en-US" sz="1200" dirty="0">
                <a:solidFill>
                  <a:schemeClr val="bg1"/>
                </a:solidFill>
                <a:latin typeface="SimSun" panose="02010600030101010101" pitchFamily="2" charset="-122"/>
                <a:ea typeface="SimSun" panose="02010600030101010101" pitchFamily="2" charset="-122"/>
              </a:rPr>
              <a:t>年。自丧失创新活动主体资格之日起，法人或个体经营者不再也丧失享受优惠和特惠的权利；</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dirty="0">
                <a:solidFill>
                  <a:schemeClr val="bg1"/>
                </a:solidFill>
                <a:latin typeface="SimSun" panose="02010600030101010101" pitchFamily="2" charset="-122"/>
                <a:ea typeface="SimSun" panose="02010600030101010101" pitchFamily="2" charset="-122"/>
              </a:rPr>
              <a:t>注册成为园区创新活动主体的法人或个体经营者的</a:t>
            </a:r>
            <a:r>
              <a:rPr lang="zh-CN" altLang="en-US" sz="1200" b="1" dirty="0">
                <a:solidFill>
                  <a:schemeClr val="bg1"/>
                </a:solidFill>
                <a:latin typeface="SimSun" panose="02010600030101010101" pitchFamily="2" charset="-122"/>
                <a:ea typeface="SimSun" panose="02010600030101010101" pitchFamily="2" charset="-122"/>
              </a:rPr>
              <a:t>住所发生变更</a:t>
            </a:r>
            <a:r>
              <a:rPr lang="zh-CN" altLang="en-US" sz="1200" dirty="0">
                <a:solidFill>
                  <a:schemeClr val="bg1"/>
                </a:solidFill>
                <a:latin typeface="SimSun" panose="02010600030101010101" pitchFamily="2" charset="-122"/>
                <a:ea typeface="SimSun" panose="02010600030101010101" pitchFamily="2" charset="-122"/>
              </a:rPr>
              <a:t>，而新住所位于园区范围以外；</a:t>
            </a:r>
            <a:endParaRPr lang="en-US" altLang="zh-CN" sz="1200"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endParaRPr lang="en-US" altLang="zh-CN" sz="1200" b="1" dirty="0">
              <a:solidFill>
                <a:schemeClr val="bg1"/>
              </a:solidFill>
              <a:latin typeface="SimSun" panose="02010600030101010101" pitchFamily="2" charset="-122"/>
              <a:ea typeface="SimSun" panose="02010600030101010101" pitchFamily="2" charset="-122"/>
            </a:endParaRPr>
          </a:p>
          <a:p>
            <a:pPr marL="171450" indent="-171450">
              <a:buFont typeface="Zapf Dingbats"/>
              <a:buChar char="❑"/>
            </a:pPr>
            <a:r>
              <a:rPr lang="zh-CN" altLang="en-US" sz="1200" b="1" dirty="0">
                <a:solidFill>
                  <a:schemeClr val="bg1"/>
                </a:solidFill>
                <a:latin typeface="SimSun" panose="02010600030101010101" pitchFamily="2" charset="-122"/>
                <a:ea typeface="SimSun" panose="02010600030101010101" pitchFamily="2" charset="-122"/>
              </a:rPr>
              <a:t>园区清算</a:t>
            </a:r>
            <a:r>
              <a:rPr lang="zh-CN" altLang="en-US" sz="1200" dirty="0">
                <a:solidFill>
                  <a:schemeClr val="bg1"/>
                </a:solidFill>
                <a:latin typeface="SimSun" panose="02010600030101010101" pitchFamily="2" charset="-122"/>
                <a:ea typeface="SimSun" panose="02010600030101010101" pitchFamily="2" charset="-122"/>
              </a:rPr>
              <a:t>。</a:t>
            </a:r>
            <a:endParaRPr lang="ru-RU" sz="1200" dirty="0">
              <a:solidFill>
                <a:schemeClr val="bg1"/>
              </a:solidFill>
              <a:ea typeface="SimSun" panose="02010600030101010101" pitchFamily="2" charset="-122"/>
            </a:endParaRPr>
          </a:p>
        </p:txBody>
      </p:sp>
      <p:sp>
        <p:nvSpPr>
          <p:cNvPr id="15" name="Блок-схема: альтернативный процесс 14">
            <a:extLst>
              <a:ext uri="{FF2B5EF4-FFF2-40B4-BE49-F238E27FC236}">
                <a16:creationId xmlns:a16="http://schemas.microsoft.com/office/drawing/2014/main" id="{3758DAD2-F0A5-4983-ABAB-0B4EE455F8D7}"/>
              </a:ext>
            </a:extLst>
          </p:cNvPr>
          <p:cNvSpPr/>
          <p:nvPr/>
        </p:nvSpPr>
        <p:spPr>
          <a:xfrm>
            <a:off x="684211" y="889906"/>
            <a:ext cx="5243059" cy="4073979"/>
          </a:xfrm>
          <a:prstGeom prst="flowChartAlternateProcess">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100" b="1" u="sng" dirty="0">
                <a:solidFill>
                  <a:schemeClr val="bg1"/>
                </a:solidFill>
                <a:latin typeface="Times New Roman" panose="02020603050405020304" pitchFamily="18" charset="0"/>
              </a:rPr>
              <a:t>Утрата статуса СИДИП осуществляется в случае</a:t>
            </a:r>
            <a:r>
              <a:rPr lang="ru-RU" sz="1100" dirty="0">
                <a:solidFill>
                  <a:schemeClr val="bg1"/>
                </a:solidFill>
                <a:latin typeface="Times New Roman" panose="02020603050405020304" pitchFamily="18" charset="0"/>
              </a:rPr>
              <a:t>:</a:t>
            </a:r>
          </a:p>
          <a:p>
            <a:pPr marL="171450" indent="-171450" algn="just">
              <a:buFont typeface="Wingdings" panose="05000000000000000000" pitchFamily="2" charset="2"/>
              <a:buChar char="q"/>
            </a:pPr>
            <a:endParaRPr lang="ru-RU" sz="1100"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100" b="1" dirty="0">
                <a:solidFill>
                  <a:schemeClr val="bg1"/>
                </a:solidFill>
                <a:latin typeface="Times New Roman" panose="02020603050405020304" pitchFamily="18" charset="0"/>
              </a:rPr>
              <a:t>Ликвидации</a:t>
            </a:r>
            <a:r>
              <a:rPr lang="ru-RU" sz="1100" dirty="0">
                <a:solidFill>
                  <a:schemeClr val="bg1"/>
                </a:solidFill>
                <a:latin typeface="Times New Roman" panose="02020603050405020304" pitchFamily="18" charset="0"/>
              </a:rPr>
              <a:t> юридического лица или ИП, зарегистрированного в качестве СИДИП</a:t>
            </a:r>
          </a:p>
          <a:p>
            <a:pPr marL="171450" indent="-171450" algn="just">
              <a:buFont typeface="Wingdings" panose="05000000000000000000" pitchFamily="2" charset="2"/>
              <a:buChar char="q"/>
            </a:pPr>
            <a:endParaRPr lang="ru-RU" sz="1100"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100" b="1" dirty="0">
                <a:solidFill>
                  <a:schemeClr val="bg1"/>
                </a:solidFill>
                <a:latin typeface="Times New Roman" panose="02020603050405020304" pitchFamily="18" charset="0"/>
              </a:rPr>
              <a:t>Реорганизации</a:t>
            </a:r>
            <a:r>
              <a:rPr lang="ru-RU" sz="1100" dirty="0">
                <a:solidFill>
                  <a:schemeClr val="bg1"/>
                </a:solidFill>
                <a:latin typeface="Times New Roman" panose="02020603050405020304" pitchFamily="18" charset="0"/>
              </a:rPr>
              <a:t> юридического лица, зарегистрированного в качестве СИДИП, в форме слияния, разделения, присоединения его к другому юридическому лицу, </a:t>
            </a:r>
            <a:r>
              <a:rPr lang="ru-RU" sz="1100" b="1" dirty="0">
                <a:solidFill>
                  <a:schemeClr val="bg1"/>
                </a:solidFill>
                <a:latin typeface="Times New Roman" panose="02020603050405020304" pitchFamily="18" charset="0"/>
              </a:rPr>
              <a:t>если вновь созданное юридическое лицо не будет являться правопреемником</a:t>
            </a:r>
          </a:p>
          <a:p>
            <a:pPr marL="171450" indent="-171450" algn="just">
              <a:buFont typeface="Wingdings" panose="05000000000000000000" pitchFamily="2" charset="2"/>
              <a:buChar char="q"/>
            </a:pPr>
            <a:endParaRPr lang="ru-RU" sz="1100" b="1"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100" b="1" dirty="0">
                <a:solidFill>
                  <a:schemeClr val="bg1"/>
                </a:solidFill>
                <a:latin typeface="Times New Roman" panose="02020603050405020304" pitchFamily="18" charset="0"/>
              </a:rPr>
              <a:t>Окончания срока</a:t>
            </a:r>
            <a:r>
              <a:rPr lang="ru-RU" sz="1100" dirty="0">
                <a:solidFill>
                  <a:schemeClr val="bg1"/>
                </a:solidFill>
                <a:latin typeface="Times New Roman" panose="02020603050405020304" pitchFamily="18" charset="0"/>
              </a:rPr>
              <a:t>, на который юридическое лицо или ИП зарегистрировано </a:t>
            </a:r>
            <a:r>
              <a:rPr lang="ru-RU" sz="1100" b="1" dirty="0">
                <a:solidFill>
                  <a:schemeClr val="bg1"/>
                </a:solidFill>
                <a:latin typeface="Times New Roman" panose="02020603050405020304" pitchFamily="18" charset="0"/>
              </a:rPr>
              <a:t>в качестве СИДИП</a:t>
            </a:r>
            <a:r>
              <a:rPr lang="ru-RU" sz="1100" dirty="0">
                <a:solidFill>
                  <a:schemeClr val="bg1"/>
                </a:solidFill>
                <a:latin typeface="Times New Roman" panose="02020603050405020304" pitchFamily="18" charset="0"/>
              </a:rPr>
              <a:t>, но не более двух лет с даты такой регистрации. При этом юридическое лицо и ИП утрачивают право пользоваться льготами и преференциями со дня вынесения решения об утрате статуса СИДИП</a:t>
            </a:r>
          </a:p>
          <a:p>
            <a:pPr marL="171450" indent="-171450" algn="just">
              <a:buFont typeface="Wingdings" panose="05000000000000000000" pitchFamily="2" charset="2"/>
              <a:buChar char="q"/>
            </a:pPr>
            <a:endParaRPr lang="ru-RU" sz="1100"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100" b="1" dirty="0">
                <a:solidFill>
                  <a:schemeClr val="bg1"/>
                </a:solidFill>
                <a:latin typeface="Times New Roman" panose="02020603050405020304" pitchFamily="18" charset="0"/>
              </a:rPr>
              <a:t>Изменения места нахождения </a:t>
            </a:r>
            <a:r>
              <a:rPr lang="ru-RU" sz="1100" dirty="0">
                <a:solidFill>
                  <a:schemeClr val="bg1"/>
                </a:solidFill>
                <a:latin typeface="Times New Roman" panose="02020603050405020304" pitchFamily="18" charset="0"/>
              </a:rPr>
              <a:t>юридического лица или ИП, зарегистрированного в качестве СИДИП, если его новое место нахождения расположено вне территории индустриального парка</a:t>
            </a:r>
          </a:p>
          <a:p>
            <a:pPr marL="171450" indent="-171450" algn="just">
              <a:buFont typeface="Wingdings" panose="05000000000000000000" pitchFamily="2" charset="2"/>
              <a:buChar char="q"/>
            </a:pPr>
            <a:endParaRPr lang="ru-RU" sz="1100" dirty="0">
              <a:solidFill>
                <a:schemeClr val="bg1"/>
              </a:solidFill>
              <a:latin typeface="Times New Roman" panose="02020603050405020304" pitchFamily="18" charset="0"/>
            </a:endParaRPr>
          </a:p>
          <a:p>
            <a:pPr marL="171450" indent="-171450" algn="just">
              <a:buFont typeface="Wingdings" panose="05000000000000000000" pitchFamily="2" charset="2"/>
              <a:buChar char="q"/>
            </a:pPr>
            <a:r>
              <a:rPr lang="ru-RU" sz="1100" b="1" dirty="0">
                <a:solidFill>
                  <a:schemeClr val="bg1"/>
                </a:solidFill>
                <a:latin typeface="Times New Roman" panose="02020603050405020304" pitchFamily="18" charset="0"/>
              </a:rPr>
              <a:t>Ликвидации индустриального парка</a:t>
            </a:r>
            <a:endParaRPr lang="ru-RU" sz="1100" dirty="0">
              <a:solidFill>
                <a:schemeClr val="bg1"/>
              </a:solidFill>
              <a:latin typeface="Times New Roman" panose="02020603050405020304" pitchFamily="18" charset="0"/>
            </a:endParaRPr>
          </a:p>
        </p:txBody>
      </p:sp>
      <p:sp>
        <p:nvSpPr>
          <p:cNvPr id="3" name="Прямоугольник: скругленные углы 2">
            <a:extLst>
              <a:ext uri="{FF2B5EF4-FFF2-40B4-BE49-F238E27FC236}">
                <a16:creationId xmlns:a16="http://schemas.microsoft.com/office/drawing/2014/main" id="{045C300A-E264-4219-B657-24702BFF9C4D}"/>
              </a:ext>
            </a:extLst>
          </p:cNvPr>
          <p:cNvSpPr/>
          <p:nvPr/>
        </p:nvSpPr>
        <p:spPr>
          <a:xfrm>
            <a:off x="742950" y="5094514"/>
            <a:ext cx="5184320" cy="1567543"/>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Wingdings" panose="05000000000000000000" pitchFamily="2" charset="2"/>
              <a:buChar char="v"/>
            </a:pPr>
            <a:r>
              <a:rPr lang="ru-RU" sz="1100" dirty="0">
                <a:solidFill>
                  <a:schemeClr val="bg1"/>
                </a:solidFill>
                <a:latin typeface="Times New Roman" panose="02020603050405020304" pitchFamily="18" charset="0"/>
                <a:cs typeface="Times New Roman" panose="02020603050405020304" pitchFamily="18" charset="0"/>
              </a:rPr>
              <a:t>Администрация парка в течение </a:t>
            </a:r>
            <a:r>
              <a:rPr lang="ru-RU" sz="1100" b="1" dirty="0">
                <a:solidFill>
                  <a:schemeClr val="bg1"/>
                </a:solidFill>
                <a:latin typeface="Times New Roman" panose="02020603050405020304" pitchFamily="18" charset="0"/>
                <a:cs typeface="Times New Roman" panose="02020603050405020304" pitchFamily="18" charset="0"/>
              </a:rPr>
              <a:t>1 рабочего дня со дня принятия решения о лишении статуса</a:t>
            </a:r>
            <a:r>
              <a:rPr lang="ru-RU" sz="1100" dirty="0">
                <a:solidFill>
                  <a:schemeClr val="bg1"/>
                </a:solidFill>
                <a:latin typeface="Times New Roman" panose="02020603050405020304" pitchFamily="18" charset="0"/>
                <a:cs typeface="Times New Roman" panose="02020603050405020304" pitchFamily="18" charset="0"/>
              </a:rPr>
              <a:t> СИДИП </a:t>
            </a:r>
            <a:r>
              <a:rPr lang="ru-RU" sz="1100" b="1" dirty="0">
                <a:solidFill>
                  <a:schemeClr val="bg1"/>
                </a:solidFill>
                <a:latin typeface="Times New Roman" panose="02020603050405020304" pitchFamily="18" charset="0"/>
                <a:cs typeface="Times New Roman" panose="02020603050405020304" pitchFamily="18" charset="0"/>
              </a:rPr>
              <a:t>либо при утрате статуса</a:t>
            </a:r>
            <a:r>
              <a:rPr lang="ru-RU" sz="1100" dirty="0">
                <a:solidFill>
                  <a:schemeClr val="bg1"/>
                </a:solidFill>
                <a:latin typeface="Times New Roman" panose="02020603050405020304" pitchFamily="18" charset="0"/>
                <a:cs typeface="Times New Roman" panose="02020603050405020304" pitchFamily="18" charset="0"/>
              </a:rPr>
              <a:t> СИДИП вносит соответствующую </a:t>
            </a:r>
            <a:r>
              <a:rPr lang="ru-RU" sz="1100" b="1" dirty="0">
                <a:solidFill>
                  <a:schemeClr val="bg1"/>
                </a:solidFill>
                <a:latin typeface="Times New Roman" panose="02020603050405020304" pitchFamily="18" charset="0"/>
                <a:cs typeface="Times New Roman" panose="02020603050405020304" pitchFamily="18" charset="0"/>
              </a:rPr>
              <a:t>запись в реестр субъектов </a:t>
            </a:r>
            <a:r>
              <a:rPr lang="ru-RU" sz="1100" dirty="0">
                <a:solidFill>
                  <a:schemeClr val="bg1"/>
                </a:solidFill>
                <a:latin typeface="Times New Roman" panose="02020603050405020304" pitchFamily="18" charset="0"/>
                <a:cs typeface="Times New Roman" panose="02020603050405020304" pitchFamily="18" charset="0"/>
              </a:rPr>
              <a:t>инновационной деятельности индустриального парка и </a:t>
            </a:r>
            <a:r>
              <a:rPr lang="ru-RU" sz="1100" b="1" dirty="0">
                <a:solidFill>
                  <a:schemeClr val="bg1"/>
                </a:solidFill>
                <a:latin typeface="Times New Roman" panose="02020603050405020304" pitchFamily="18" charset="0"/>
                <a:cs typeface="Times New Roman" panose="02020603050405020304" pitchFamily="18" charset="0"/>
              </a:rPr>
              <a:t>в течение 3 рабочих дней </a:t>
            </a:r>
            <a:r>
              <a:rPr lang="ru-RU" sz="1100" dirty="0">
                <a:solidFill>
                  <a:schemeClr val="bg1"/>
                </a:solidFill>
                <a:latin typeface="Times New Roman" panose="02020603050405020304" pitchFamily="18" charset="0"/>
                <a:cs typeface="Times New Roman" panose="02020603050405020304" pitchFamily="18" charset="0"/>
              </a:rPr>
              <a:t>письменно </a:t>
            </a:r>
            <a:r>
              <a:rPr lang="ru-RU" sz="1100" b="1" dirty="0">
                <a:solidFill>
                  <a:schemeClr val="bg1"/>
                </a:solidFill>
                <a:latin typeface="Times New Roman" panose="02020603050405020304" pitchFamily="18" charset="0"/>
                <a:cs typeface="Times New Roman" panose="02020603050405020304" pitchFamily="18" charset="0"/>
              </a:rPr>
              <a:t>уведомляет об этом юридическое лицо (ИП), совместную компанию, налоговую инспекцию</a:t>
            </a:r>
            <a:endParaRPr lang="ru-RU" sz="1100" dirty="0">
              <a:solidFill>
                <a:schemeClr val="bg1"/>
              </a:solidFill>
              <a:latin typeface="Times New Roman" panose="02020603050405020304" pitchFamily="18" charset="0"/>
              <a:cs typeface="Times New Roman" panose="02020603050405020304" pitchFamily="18" charset="0"/>
            </a:endParaRPr>
          </a:p>
        </p:txBody>
      </p:sp>
      <p:sp>
        <p:nvSpPr>
          <p:cNvPr id="5" name="Прямоугольник: скругленные углы 4">
            <a:extLst>
              <a:ext uri="{FF2B5EF4-FFF2-40B4-BE49-F238E27FC236}">
                <a16:creationId xmlns:a16="http://schemas.microsoft.com/office/drawing/2014/main" id="{C14FBCA1-3FED-4E26-8A60-C2E1554FD8A8}"/>
              </a:ext>
            </a:extLst>
          </p:cNvPr>
          <p:cNvSpPr/>
          <p:nvPr/>
        </p:nvSpPr>
        <p:spPr>
          <a:xfrm>
            <a:off x="6264732" y="5094514"/>
            <a:ext cx="5312225" cy="1567543"/>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nSpc>
                <a:spcPct val="150000"/>
              </a:lnSpc>
              <a:buFont typeface="Zapf Dingbats"/>
              <a:buChar char="❖"/>
            </a:pPr>
            <a:r>
              <a:rPr lang="ru-RU" sz="1200" dirty="0" err="1">
                <a:solidFill>
                  <a:schemeClr val="bg1"/>
                </a:solidFill>
                <a:ea typeface="SimSun" panose="02010600030101010101" pitchFamily="2" charset="-122"/>
              </a:rPr>
              <a:t>自作出</a:t>
            </a:r>
            <a:r>
              <a:rPr lang="ru-RU" sz="1200" b="1" dirty="0" err="1">
                <a:solidFill>
                  <a:schemeClr val="bg1"/>
                </a:solidFill>
                <a:ea typeface="SimSun" panose="02010600030101010101" pitchFamily="2" charset="-122"/>
              </a:rPr>
              <a:t>剥夺</a:t>
            </a:r>
            <a:r>
              <a:rPr lang="ru-RU" sz="1200" dirty="0" err="1">
                <a:solidFill>
                  <a:schemeClr val="bg1"/>
                </a:solidFill>
                <a:ea typeface="SimSun" panose="02010600030101010101" pitchFamily="2" charset="-122"/>
              </a:rPr>
              <a:t>园区创新活动主体</a:t>
            </a:r>
            <a:r>
              <a:rPr lang="ru-RU" sz="1200" b="1" dirty="0" err="1">
                <a:solidFill>
                  <a:schemeClr val="bg1"/>
                </a:solidFill>
                <a:ea typeface="SimSun" panose="02010600030101010101" pitchFamily="2" charset="-122"/>
              </a:rPr>
              <a:t>资格这一决定</a:t>
            </a:r>
            <a:r>
              <a:rPr lang="ru-RU" altLang="zh-CN" sz="1200" dirty="0" err="1">
                <a:solidFill>
                  <a:schemeClr val="bg1"/>
                </a:solidFill>
                <a:ea typeface="SimSun" panose="02010600030101010101" pitchFamily="2" charset="-122"/>
              </a:rPr>
              <a:t>或园区创新活动主体</a:t>
            </a:r>
            <a:r>
              <a:rPr lang="ru-RU" altLang="zh-CN" sz="1200" b="1" dirty="0" err="1">
                <a:solidFill>
                  <a:schemeClr val="bg1"/>
                </a:solidFill>
                <a:ea typeface="SimSun" panose="02010600030101010101" pitchFamily="2" charset="-122"/>
              </a:rPr>
              <a:t>丧失其资格</a:t>
            </a:r>
            <a:r>
              <a:rPr lang="ru-RU" sz="1200" b="1" dirty="0" err="1">
                <a:solidFill>
                  <a:schemeClr val="bg1"/>
                </a:solidFill>
                <a:ea typeface="SimSun" panose="02010600030101010101" pitchFamily="2" charset="-122"/>
              </a:rPr>
              <a:t>之日起</a:t>
            </a:r>
            <a:r>
              <a:rPr lang="zh-CN" altLang="en-US" sz="1200" dirty="0">
                <a:solidFill>
                  <a:schemeClr val="bg1"/>
                </a:solidFill>
                <a:latin typeface="SimSun" panose="02010600030101010101" pitchFamily="2" charset="-122"/>
                <a:ea typeface="SimSun" panose="02010600030101010101" pitchFamily="2" charset="-122"/>
              </a:rPr>
              <a:t>，管委会在</a:t>
            </a:r>
            <a:r>
              <a:rPr lang="en-US" altLang="zh-CN" sz="1200" dirty="0">
                <a:solidFill>
                  <a:schemeClr val="bg1"/>
                </a:solidFill>
                <a:latin typeface="SimSun" panose="02010600030101010101" pitchFamily="2" charset="-122"/>
                <a:ea typeface="SimSun" panose="02010600030101010101" pitchFamily="2" charset="-122"/>
              </a:rPr>
              <a:t>1</a:t>
            </a:r>
            <a:r>
              <a:rPr lang="zh-CN" altLang="en-US" sz="1200" b="1" dirty="0">
                <a:solidFill>
                  <a:schemeClr val="bg1"/>
                </a:solidFill>
                <a:latin typeface="SimSun" panose="02010600030101010101" pitchFamily="2" charset="-122"/>
                <a:ea typeface="SimSun" panose="02010600030101010101" pitchFamily="2" charset="-122"/>
              </a:rPr>
              <a:t>个工作日</a:t>
            </a:r>
            <a:r>
              <a:rPr lang="zh-CN" altLang="en-US" sz="1200" dirty="0">
                <a:solidFill>
                  <a:schemeClr val="bg1"/>
                </a:solidFill>
                <a:latin typeface="SimSun" panose="02010600030101010101" pitchFamily="2" charset="-122"/>
                <a:ea typeface="SimSun" panose="02010600030101010101" pitchFamily="2" charset="-122"/>
              </a:rPr>
              <a:t>内对园区创新活动</a:t>
            </a:r>
            <a:r>
              <a:rPr lang="zh-CN" altLang="en-US" sz="1200" b="1" dirty="0">
                <a:solidFill>
                  <a:schemeClr val="bg1"/>
                </a:solidFill>
                <a:latin typeface="SimSun" panose="02010600030101010101" pitchFamily="2" charset="-122"/>
                <a:ea typeface="SimSun" panose="02010600030101010101" pitchFamily="2" charset="-122"/>
              </a:rPr>
              <a:t>主体登记簿进行相应记录</a:t>
            </a:r>
            <a:r>
              <a:rPr lang="zh-CN" altLang="en-US" sz="1200" dirty="0">
                <a:solidFill>
                  <a:schemeClr val="bg1"/>
                </a:solidFill>
                <a:latin typeface="SimSun" panose="02010600030101010101" pitchFamily="2" charset="-122"/>
                <a:ea typeface="SimSun" panose="02010600030101010101" pitchFamily="2" charset="-122"/>
              </a:rPr>
              <a:t>，并在</a:t>
            </a:r>
            <a:r>
              <a:rPr lang="en-US" altLang="zh-CN" sz="1200" b="1" dirty="0">
                <a:solidFill>
                  <a:schemeClr val="bg1"/>
                </a:solidFill>
                <a:latin typeface="SimSun" panose="02010600030101010101" pitchFamily="2" charset="-122"/>
                <a:ea typeface="SimSun" panose="02010600030101010101" pitchFamily="2" charset="-122"/>
              </a:rPr>
              <a:t>3</a:t>
            </a:r>
            <a:r>
              <a:rPr lang="zh-CN" altLang="en-US" sz="1200" b="1" dirty="0">
                <a:solidFill>
                  <a:schemeClr val="bg1"/>
                </a:solidFill>
                <a:latin typeface="SimSun" panose="02010600030101010101" pitchFamily="2" charset="-122"/>
                <a:ea typeface="SimSun" panose="02010600030101010101" pitchFamily="2" charset="-122"/>
              </a:rPr>
              <a:t>个工作日</a:t>
            </a:r>
            <a:r>
              <a:rPr lang="zh-CN" altLang="en-US" sz="1200" dirty="0">
                <a:solidFill>
                  <a:schemeClr val="bg1"/>
                </a:solidFill>
                <a:latin typeface="SimSun" panose="02010600030101010101" pitchFamily="2" charset="-122"/>
                <a:ea typeface="SimSun" panose="02010600030101010101" pitchFamily="2" charset="-122"/>
              </a:rPr>
              <a:t>内书面</a:t>
            </a:r>
            <a:r>
              <a:rPr lang="zh-CN" altLang="en-US" sz="1200" b="1" dirty="0">
                <a:solidFill>
                  <a:schemeClr val="bg1"/>
                </a:solidFill>
                <a:latin typeface="SimSun" panose="02010600030101010101" pitchFamily="2" charset="-122"/>
                <a:ea typeface="SimSun" panose="02010600030101010101" pitchFamily="2" charset="-122"/>
              </a:rPr>
              <a:t>告知法人（个体经营者）、开发公司、税务检查机关这一消息</a:t>
            </a:r>
            <a:r>
              <a:rPr lang="zh-CN" altLang="en-US" sz="1200" dirty="0">
                <a:solidFill>
                  <a:schemeClr val="bg1"/>
                </a:solidFill>
                <a:latin typeface="SimSun" panose="02010600030101010101" pitchFamily="2" charset="-122"/>
                <a:ea typeface="SimSun" panose="02010600030101010101" pitchFamily="2" charset="-122"/>
              </a:rPr>
              <a:t>。</a:t>
            </a:r>
            <a:endParaRPr lang="ru-RU" sz="1200" dirty="0">
              <a:solidFill>
                <a:schemeClr val="bg1"/>
              </a:solidFill>
              <a:ea typeface="SimSun" panose="02010600030101010101" pitchFamily="2" charset="-122"/>
            </a:endParaRPr>
          </a:p>
        </p:txBody>
      </p:sp>
      <p:pic>
        <p:nvPicPr>
          <p:cNvPr id="9" name="Рисунок 8" descr="Лампочка и шестеренка контур">
            <a:extLst>
              <a:ext uri="{FF2B5EF4-FFF2-40B4-BE49-F238E27FC236}">
                <a16:creationId xmlns:a16="http://schemas.microsoft.com/office/drawing/2014/main" id="{B48EAF67-E976-439F-A008-A458810039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557" y="310243"/>
            <a:ext cx="647700" cy="514350"/>
          </a:xfrm>
          <a:prstGeom prst="rect">
            <a:avLst/>
          </a:prstGeom>
        </p:spPr>
      </p:pic>
    </p:spTree>
    <p:extLst>
      <p:ext uri="{BB962C8B-B14F-4D97-AF65-F5344CB8AC3E}">
        <p14:creationId xmlns:p14="http://schemas.microsoft.com/office/powerpoint/2010/main" val="1118526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9A66C77D-97EF-4DC3-AD8D-AC2A20F0E2BA}"/>
              </a:ext>
            </a:extLst>
          </p:cNvPr>
          <p:cNvPicPr>
            <a:picLocks noChangeAspect="1"/>
          </p:cNvPicPr>
          <p:nvPr/>
        </p:nvPicPr>
        <p:blipFill>
          <a:blip r:embed="rId3"/>
          <a:stretch>
            <a:fillRect/>
          </a:stretch>
        </p:blipFill>
        <p:spPr>
          <a:xfrm>
            <a:off x="10972694" y="5016848"/>
            <a:ext cx="1219306" cy="1841152"/>
          </a:xfrm>
          <a:prstGeom prst="rect">
            <a:avLst/>
          </a:prstGeom>
        </p:spPr>
      </p:pic>
      <p:sp>
        <p:nvSpPr>
          <p:cNvPr id="11" name="Прямоугольник: скругленные углы 10">
            <a:extLst>
              <a:ext uri="{FF2B5EF4-FFF2-40B4-BE49-F238E27FC236}">
                <a16:creationId xmlns:a16="http://schemas.microsoft.com/office/drawing/2014/main" id="{44B67A08-84F9-4BEC-8CE2-58B180CEEA65}"/>
              </a:ext>
            </a:extLst>
          </p:cNvPr>
          <p:cNvSpPr/>
          <p:nvPr/>
        </p:nvSpPr>
        <p:spPr>
          <a:xfrm>
            <a:off x="0" y="4808764"/>
            <a:ext cx="5910943" cy="204923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a:latin typeface="Times New Roman" panose="02020603050405020304" pitchFamily="18" charset="0"/>
                <a:cs typeface="Times New Roman" panose="02020603050405020304" pitchFamily="18" charset="0"/>
              </a:rPr>
              <a:t>Подготовлено</a:t>
            </a:r>
          </a:p>
          <a:p>
            <a:pPr algn="just"/>
            <a:r>
              <a:rPr lang="ru-RU" sz="1200" dirty="0">
                <a:latin typeface="Times New Roman" panose="02020603050405020304" pitchFamily="18" charset="0"/>
                <a:cs typeface="Times New Roman" panose="02020603050405020304" pitchFamily="18" charset="0"/>
              </a:rPr>
              <a:t>юридическим управлением Китайско-Белорусского СЗАО «Компания по развитию индустриального парка» </a:t>
            </a:r>
            <a:endParaRPr lang="en-US" sz="1200" dirty="0">
              <a:latin typeface="Times New Roman" panose="02020603050405020304" pitchFamily="18" charset="0"/>
              <a:cs typeface="Times New Roman" panose="02020603050405020304" pitchFamily="18" charset="0"/>
            </a:endParaRPr>
          </a:p>
          <a:p>
            <a:pPr algn="just"/>
            <a:r>
              <a:rPr lang="ru-RU" sz="1200" dirty="0" err="1">
                <a:latin typeface="Times New Roman" panose="02020603050405020304" pitchFamily="18" charset="0"/>
                <a:cs typeface="Times New Roman" panose="02020603050405020304" pitchFamily="18" charset="0"/>
              </a:rPr>
              <a:t>合资封闭式中白工业园区开发股份有限公司法律事务部</a:t>
            </a:r>
            <a:endParaRPr lang="en-US" sz="1200" dirty="0">
              <a:latin typeface="Times New Roman" panose="02020603050405020304" pitchFamily="18" charset="0"/>
              <a:cs typeface="Times New Roman" panose="02020603050405020304" pitchFamily="18" charset="0"/>
            </a:endParaRPr>
          </a:p>
          <a:p>
            <a:pPr algn="just"/>
            <a:r>
              <a:rPr lang="ru-RU" sz="1200" dirty="0" err="1">
                <a:latin typeface="Times New Roman" panose="02020603050405020304" pitchFamily="18" charset="0"/>
                <a:cs typeface="Times New Roman" panose="02020603050405020304" pitchFamily="18" charset="0"/>
              </a:rPr>
              <a:t>编制</a:t>
            </a:r>
            <a:endParaRPr lang="ru-RU" sz="1200" dirty="0">
              <a:latin typeface="Times New Roman" panose="02020603050405020304" pitchFamily="18" charset="0"/>
              <a:cs typeface="Times New Roman" panose="02020603050405020304" pitchFamily="18" charset="0"/>
            </a:endParaRPr>
          </a:p>
          <a:p>
            <a:pPr algn="just"/>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+375 17 591 19 82, +375 29 674 08 07</a:t>
            </a:r>
          </a:p>
          <a:p>
            <a:pPr algn="just"/>
            <a:r>
              <a:rPr lang="en-US" sz="1200" dirty="0">
                <a:latin typeface="Times New Roman" panose="02020603050405020304" pitchFamily="18" charset="0"/>
                <a:cs typeface="Times New Roman" panose="02020603050405020304" pitchFamily="18" charset="0"/>
              </a:rPr>
              <a:t>kruchko@industrialpark.by</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686518"/>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1924</TotalTime>
  <Words>7131</Words>
  <Application>Microsoft Office PowerPoint</Application>
  <PresentationFormat>Широкоэкранный</PresentationFormat>
  <Paragraphs>593</Paragraphs>
  <Slides>17</Slides>
  <Notes>15</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17</vt:i4>
      </vt:variant>
    </vt:vector>
  </HeadingPairs>
  <TitlesOfParts>
    <vt:vector size="27" baseType="lpstr">
      <vt:lpstr>SimSun</vt:lpstr>
      <vt:lpstr>Zapf Dingbats</vt:lpstr>
      <vt:lpstr>系统字体</vt:lpstr>
      <vt:lpstr>Calibri</vt:lpstr>
      <vt:lpstr>Century Gothic</vt:lpstr>
      <vt:lpstr>Courier New</vt:lpstr>
      <vt:lpstr>Times New Roman</vt:lpstr>
      <vt:lpstr>Wingdings</vt:lpstr>
      <vt:lpstr>Wingdings 3</vt:lpstr>
      <vt:lpstr>Сектор</vt:lpstr>
      <vt:lpstr>Основные нормативные и локальные правовые акты в развитие Указа президента Республики беларусь  от 11.06.2021 №215</vt:lpstr>
      <vt:lpstr>сОДЕРЖАНИЕ: 目录</vt:lpstr>
      <vt:lpstr>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Респубики Беларусь от 17.09.2021 №537 《 “巨石”中白工业园区建设项目许可文件准备和发放办法》，2021年9月17日白俄罗斯共和国部长会议第537号决议批准</vt:lpstr>
      <vt:lpstr>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Респубики Беларусь от 17.09.2021 №537 《 “巨石”中白工业园区建设项目许可文件准备和发放办法》，2021年9月17日白俄罗斯共和国部长会议第537号决议批准</vt:lpstr>
      <vt:lpstr>Порядок подготовки и выдачи разрешительной документации на строительство объектов Китайско-белорусского индустриального парка «великий камень», утв. постановлением Совета Министров Респубики Беларусь от 17.09.2021 №537 《 “巨石”中白工业园区建设项目许可文件准备和发放办法》，2021年9月17日白俄罗斯共和国部长会议第537号决议批准</vt:lpstr>
      <vt:lpstr>ИЗМЕНЕНИЯ В Положение о порядке подтверждения условий для освобождения от ввозных таможенных пошлин и налога на добавленную стоимость, взимаемых таможенными органами, в отношении ввозимых (ввезенных) товаров (технологического оборудования, комплектующих и запасных частей к нему, сырья и материалов) для исключительного использования в целях реализации инвестиционного проекта на территории Китайско-Белорусского индустриального парка «Великий камень», утв. постановлением Совмина Совета Министров Республики Беларусь от 31.01.2018 №87), внесенные постановлением Совмина от 17.09.2021 №537 2018年1月31日白俄罗斯共和国部长会议第87号决议批准的《海关针对“巨石”中白工业园范围内实施投资项目专用的进口（已进口）商品（技术设备、 其零配件、原料和材料）免征进口关税和增值税的条件确认办法》， 其变更由2021年9月17日白俄罗斯共和国部长会议第537号决议批准 </vt:lpstr>
      <vt:lpstr>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 《“巨石”中白工业园区医疗服务提供程序细则》，2021年9月10日第101号管委会命令批准 </vt:lpstr>
      <vt:lpstr>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 《“巨石”中白工业园区医疗服务提供程序细则》，2021年9月10日第101号管委会命令批准  </vt:lpstr>
      <vt:lpstr>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 《“巨石”中白工业园区医疗服务提供程序细则》，2021年9月10日第101号管委会命令批准</vt:lpstr>
      <vt:lpstr>Инструкция о порядке оказания медицинских услуг на территории китайско-Белорусского индустриального парка «Великий камень», утв. Приказом администрации парка от 10.09.2021 №101 《“巨石”中白工业园区医疗服务提供程序细则》，2021年9月10日第101号管委会命令批准</vt:lpstr>
      <vt:lpstr>Инструкция о порядке допуска к медицинскому применению на территории Китайско-Белорусского индустриального парка «Великий камень» незарегистрированных лекарственных препаратов и медицинских изделий, утв. Приказом администрации парка от 10.09.2021 №101 《“巨石”中白工业园区未经注册的药品和医疗器械医用许可程序细则》，2021年9月10日第101号管委会命令批准</vt:lpstr>
      <vt:lpstr>Инструкция о порядке допуска к медицинскому применению на территории Китайско-Белорусского индустриального парка «Великий камень» незарегистрированных лекарственных препаратов и медицинских изделий, утв. Приказом администрации парка от 10.09.2021 №101 《“巨石”中白工业园区未经注册的药品和医疗器械医用许可程序细则》，2021年9月10日第101号管委会命令批准</vt:lpstr>
      <vt:lpstr>ИнструкциЯ о порядке принятии резидентами Китайско-Белорусского индустриального парка «Великий камень» решения о применении методов оказания медицинской помощи, не утвержденных к применению в установленном законодательством порядке, утв. Приказом администрации парка от 10.09.2021 №101 《“巨石”中白工业园区居民企业决定采用未经法律规定程序批准的医疗方法程序细则》，2021年9月10日第101号管委会命令批准</vt:lpstr>
      <vt:lpstr>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 《“巨石”中白工业园创新活动主体法人或个体经营者注册制度》, 2021年9月10日第103号管委会命令批准</vt:lpstr>
      <vt:lpstr>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 《“巨石”中白工业园创新活动主体法人或个体经营者注册办法》, 2021年9月10日第103号管委会命令批准 </vt:lpstr>
      <vt:lpstr>ПОЛОЖЕНИЕ о порядке регистрации юридических лиц или индивидуальных предпринимателей в качестве субъектов инновационной деятельности Китайско-Белорусского индустриального парка «Великий камень», утв. Приказом администрации парка от 10.09.2021 №103 《“巨石”中白工业园创新活动主体法人或个体经营者注册办法》, 2021年9月10日第103号管委会命令批准</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нормативные и локальные правовые акты в развитие Указа президента Республики беларусь  от 11.06.2021 №215</dc:title>
  <dc:creator>Виктория Кручко</dc:creator>
  <cp:lastModifiedBy>Виктория Кручко</cp:lastModifiedBy>
  <cp:revision>6</cp:revision>
  <dcterms:created xsi:type="dcterms:W3CDTF">2021-11-30T08:49:24Z</dcterms:created>
  <dcterms:modified xsi:type="dcterms:W3CDTF">2021-12-20T06:56:36Z</dcterms:modified>
</cp:coreProperties>
</file>